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7"/>
  </p:notesMasterIdLst>
  <p:sldIdLst>
    <p:sldId id="256" r:id="rId2"/>
    <p:sldId id="356" r:id="rId3"/>
    <p:sldId id="357" r:id="rId4"/>
    <p:sldId id="358" r:id="rId5"/>
    <p:sldId id="359" r:id="rId6"/>
    <p:sldId id="360" r:id="rId7"/>
    <p:sldId id="361" r:id="rId8"/>
    <p:sldId id="364" r:id="rId9"/>
    <p:sldId id="365" r:id="rId10"/>
    <p:sldId id="366" r:id="rId11"/>
    <p:sldId id="367" r:id="rId12"/>
    <p:sldId id="368" r:id="rId13"/>
    <p:sldId id="369" r:id="rId14"/>
    <p:sldId id="371" r:id="rId15"/>
    <p:sldId id="372" r:id="rId16"/>
    <p:sldId id="373" r:id="rId17"/>
    <p:sldId id="374" r:id="rId18"/>
    <p:sldId id="375" r:id="rId19"/>
    <p:sldId id="379" r:id="rId20"/>
    <p:sldId id="380" r:id="rId21"/>
    <p:sldId id="381" r:id="rId22"/>
    <p:sldId id="382" r:id="rId23"/>
    <p:sldId id="383" r:id="rId24"/>
    <p:sldId id="384" r:id="rId25"/>
    <p:sldId id="378" r:id="rId2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Whipsmart" panose="020B0502030203050204" pitchFamily="34" charset="0"/>
      <p:regular r:id="rId36"/>
      <p:bold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76070" autoAdjust="0"/>
  </p:normalViewPr>
  <p:slideViewPr>
    <p:cSldViewPr snapToGrid="0">
      <p:cViewPr varScale="1">
        <p:scale>
          <a:sx n="101" d="100"/>
          <a:sy n="101" d="100"/>
        </p:scale>
        <p:origin x="17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BE0F85-4E3B-4E73-A5AC-61C1C0C09018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B5569-DB37-4C05-A767-FECEDD615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12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08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9639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66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25624"/>
            <a:ext cx="9144000" cy="5032376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9049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D5BDB-207A-4240-9DD0-70E5211C08C1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E957-AB07-4C36-9BA5-00DC8AA70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7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8581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Whipsmart" panose="020B0502030203050204" pitchFamily="34" charset="0"/>
              </a:defRPr>
            </a:lvl1pPr>
          </a:lstStyle>
          <a:p>
            <a:fld id="{233D5BDB-207A-4240-9DD0-70E5211C08C1}" type="datetimeFigureOut">
              <a:rPr lang="en-US" smtClean="0"/>
              <a:pPr/>
              <a:t>3/29/2022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Whipsmart" panose="020B050203020305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Whipsmart" panose="020B0502030203050204" pitchFamily="34" charset="0"/>
              </a:defRPr>
            </a:lvl1pPr>
          </a:lstStyle>
          <a:p>
            <a:fld id="{C52AE957-AB07-4C36-9BA5-00DC8AA70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090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6" r:id="rId4"/>
    <p:sldLayoutId id="2147483667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Whipsmart" panose="020B0502030203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14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.xml"/><Relationship Id="rId7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7.png"/><Relationship Id="rId5" Type="http://schemas.openxmlformats.org/officeDocument/2006/relationships/tags" Target="../tags/tag5.xml"/><Relationship Id="rId10" Type="http://schemas.openxmlformats.org/officeDocument/2006/relationships/image" Target="../media/image6.png"/><Relationship Id="rId4" Type="http://schemas.openxmlformats.org/officeDocument/2006/relationships/tags" Target="../tags/tag4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Árnyalás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Sz</a:t>
            </a:r>
            <a:r>
              <a:rPr lang="hu-HU" dirty="0" err="1"/>
              <a:t>écsi</a:t>
            </a:r>
            <a:r>
              <a:rPr lang="hu-HU" dirty="0"/>
              <a:t> László</a:t>
            </a:r>
            <a:endParaRPr lang="en-US" dirty="0"/>
          </a:p>
          <a:p>
            <a:r>
              <a:rPr lang="en-US" dirty="0"/>
              <a:t>3D </a:t>
            </a:r>
            <a:r>
              <a:rPr lang="en-US" dirty="0" err="1"/>
              <a:t>Grafikus</a:t>
            </a:r>
            <a:r>
              <a:rPr lang="en-US" dirty="0"/>
              <a:t> </a:t>
            </a:r>
            <a:r>
              <a:rPr lang="en-US" dirty="0" err="1"/>
              <a:t>Rendszerek</a:t>
            </a:r>
            <a:endParaRPr lang="en-US" dirty="0"/>
          </a:p>
          <a:p>
            <a:r>
              <a:rPr lang="hu-HU" dirty="0"/>
              <a:t>4. </a:t>
            </a:r>
            <a:r>
              <a:rPr lang="en-US" dirty="0"/>
              <a:t>labor</a:t>
            </a:r>
          </a:p>
        </p:txBody>
      </p:sp>
    </p:spTree>
    <p:extLst>
      <p:ext uri="{BB962C8B-B14F-4D97-AF65-F5344CB8AC3E}">
        <p14:creationId xmlns:p14="http://schemas.microsoft.com/office/powerpoint/2010/main" val="2653088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Fények adatai</a:t>
            </a:r>
            <a:br>
              <a:rPr lang="hu-HU" dirty="0"/>
            </a:br>
            <a:r>
              <a:rPr lang="hu-HU" dirty="0"/>
              <a:t>uniformokban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4050"/>
            <a:ext cx="9144000" cy="49339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vision.gears.webglmath.UniformProvider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vision.gears.webglmath.Vec3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vision.gears.webglmath.Vec4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hu-HU" sz="2000" dirty="0">
              <a:solidFill>
                <a:srgbClr val="C70040"/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Light(</a:t>
            </a:r>
            <a:r>
              <a:rPr lang="en-US" sz="20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vararg</a:t>
            </a: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programs </a:t>
            </a: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Program) </a:t>
            </a: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i="1" dirty="0" err="1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UniformProvider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solidFill>
                  <a:srgbClr val="8F863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"lights[</a:t>
            </a:r>
            <a:r>
              <a:rPr lang="en-US" sz="20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$id</a:t>
            </a:r>
            <a:r>
              <a:rPr lang="en-US" sz="2000" dirty="0">
                <a:solidFill>
                  <a:srgbClr val="8F863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hu-HU" sz="2000" dirty="0">
              <a:solidFill>
                <a:srgbClr val="C70040"/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position </a:t>
            </a: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Vec4(</a:t>
            </a:r>
            <a:r>
              <a:rPr lang="en-US" sz="20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0.0f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1.0f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0.0f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0.0f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Vec3(</a:t>
            </a:r>
            <a:r>
              <a:rPr lang="en-US" sz="20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0.0f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0.0f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0.0f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hu-HU" sz="2000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addComponentsAndGatherUniforms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programs)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24526" y="85725"/>
            <a:ext cx="3273702" cy="18383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0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uniform </a:t>
            </a:r>
            <a:r>
              <a:rPr lang="en-US" sz="20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struct</a:t>
            </a:r>
            <a:r>
              <a:rPr lang="en-US" sz="20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vec4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position;</a:t>
            </a:r>
            <a:endParaRPr lang="en-US" sz="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lights[</a:t>
            </a:r>
            <a:r>
              <a:rPr lang="en-US" sz="20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];</a:t>
            </a:r>
            <a:endParaRPr lang="en-US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829051" y="1690689"/>
            <a:ext cx="3181349" cy="205263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712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Fényforrások beállítása</a:t>
            </a:r>
            <a:r>
              <a:rPr lang="en-US" dirty="0"/>
              <a:t> </a:t>
            </a:r>
            <a:r>
              <a:rPr lang="hu-HU" dirty="0"/>
              <a:t>a </a:t>
            </a:r>
            <a:r>
              <a:rPr lang="en-US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Scene</a:t>
            </a:r>
            <a:r>
              <a:rPr lang="hu-HU" dirty="0" err="1"/>
              <a:t>-ben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konstruktor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update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64119" y="4948562"/>
            <a:ext cx="7076486" cy="91945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gameObjects.forEach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{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it.draw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( camera,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lights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) }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40699" y="2677958"/>
            <a:ext cx="7574651" cy="14019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lights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&lt;Light&gt;(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 Light(it,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lights[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position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dirty="0" err="1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).normalize();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lights[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dirty="0" err="1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 }</a:t>
            </a:r>
            <a:endParaRPr lang="en-US" sz="1600" dirty="0">
              <a:solidFill>
                <a:schemeClr val="tx1"/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70272" y="1312454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t</a:t>
            </a:r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ö</a:t>
            </a:r>
            <a:r>
              <a:rPr lang="en-US" dirty="0" err="1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mbindex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8" name="Straight Arrow Connector 7"/>
          <p:cNvCxnSpPr>
            <a:stCxn id="7" idx="2"/>
          </p:cNvCxnSpPr>
          <p:nvPr/>
        </p:nvCxnSpPr>
        <p:spPr>
          <a:xfrm flipH="1">
            <a:off x="5627513" y="1681786"/>
            <a:ext cx="1515993" cy="11015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541759" y="1560337"/>
            <a:ext cx="2917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fényforrások száma</a:t>
            </a:r>
          </a:p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legfeljebb uniform tömbméret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>
            <a:off x="4000652" y="2206668"/>
            <a:ext cx="190348" cy="5359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036855" y="4172197"/>
            <a:ext cx="2959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fényirány legyen egységhosszú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20" name="Straight Arrow Connector 19"/>
          <p:cNvCxnSpPr>
            <a:stCxn id="19" idx="0"/>
          </p:cNvCxnSpPr>
          <p:nvPr/>
        </p:nvCxnSpPr>
        <p:spPr>
          <a:xfrm flipH="1" flipV="1">
            <a:off x="6970960" y="3530983"/>
            <a:ext cx="545628" cy="6412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322434" y="6002954"/>
            <a:ext cx="385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uniformokat adó komponensek átadása 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24" name="Straight Arrow Connector 23"/>
          <p:cNvCxnSpPr>
            <a:stCxn id="23" idx="0"/>
          </p:cNvCxnSpPr>
          <p:nvPr/>
        </p:nvCxnSpPr>
        <p:spPr>
          <a:xfrm flipH="1" flipV="1">
            <a:off x="5755133" y="5635966"/>
            <a:ext cx="495073" cy="3669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270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Több színes</a:t>
            </a:r>
            <a:br>
              <a:rPr lang="hu-HU" dirty="0"/>
            </a:br>
            <a:r>
              <a:rPr lang="hu-HU" dirty="0"/>
              <a:t>fényforrás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4"/>
            <a:ext cx="7886701" cy="4963975"/>
          </a:xfrm>
        </p:spPr>
        <p:txBody>
          <a:bodyPr/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állítsunk be legalább két fényforrást, eltérő irányokkal</a:t>
            </a:r>
            <a:endParaRPr lang="en-US" dirty="0"/>
          </a:p>
          <a:p>
            <a:r>
              <a:rPr lang="hu-HU" dirty="0"/>
              <a:t>eltérő teljesítménysűrűség-spektrumokkal</a:t>
            </a:r>
            <a:endParaRPr lang="en-US" dirty="0"/>
          </a:p>
          <a:p>
            <a:r>
              <a:rPr lang="hu-HU" dirty="0"/>
              <a:t>a</a:t>
            </a:r>
            <a:r>
              <a:rPr lang="en-US" dirty="0"/>
              <a:t> FS</a:t>
            </a:r>
            <a:r>
              <a:rPr lang="hu-HU" dirty="0" err="1"/>
              <a:t>-ben</a:t>
            </a:r>
            <a:r>
              <a:rPr lang="hu-HU" dirty="0"/>
              <a:t> írjunk egy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dirty="0"/>
              <a:t> </a:t>
            </a:r>
            <a:r>
              <a:rPr lang="hu-HU" dirty="0"/>
              <a:t>ciklust</a:t>
            </a:r>
            <a:r>
              <a:rPr lang="en-US" dirty="0"/>
              <a:t>, </a:t>
            </a:r>
            <a:r>
              <a:rPr lang="hu-HU" dirty="0"/>
              <a:t>ami összegzi a fényforrások hozzájárulásait a felület színéhez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52700" y="4817260"/>
            <a:ext cx="6482421" cy="18784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vec3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lightDir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lights[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position.xyz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lights[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fragmentColor.rgb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+=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shade(normal,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lightDir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     </a:t>
            </a:r>
            <a:r>
              <a:rPr lang="en-US" sz="1600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texture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material.colorTexture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tex.xy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/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tex.w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).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rgb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);</a:t>
            </a:r>
            <a:endParaRPr lang="en-US" sz="1500" dirty="0">
              <a:solidFill>
                <a:schemeClr val="tx1"/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876676" y="142079"/>
            <a:ext cx="5158446" cy="26296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</a:t>
            </a:r>
            <a:r>
              <a:rPr lang="en-US" sz="1600" dirty="0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shade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normal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</a:t>
            </a:r>
            <a:r>
              <a:rPr lang="en-US" sz="16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lightDir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</a:t>
            </a:r>
            <a:r>
              <a:rPr lang="en-US" sz="16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</a:t>
            </a:r>
            <a:r>
              <a:rPr lang="en-US" sz="16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materialColor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hu-HU" sz="1600" dirty="0">
                <a:solidFill>
                  <a:srgbClr val="7030A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árnyalt szín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}</a:t>
            </a:r>
            <a:endParaRPr lang="en-US" sz="1600" dirty="0">
              <a:solidFill>
                <a:schemeClr val="tx1"/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57224" y="2249356"/>
            <a:ext cx="213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visszaverődési modell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35" name="Straight Arrow Connector 34"/>
          <p:cNvCxnSpPr>
            <a:stCxn id="34" idx="3"/>
            <a:endCxn id="33" idx="1"/>
          </p:cNvCxnSpPr>
          <p:nvPr/>
        </p:nvCxnSpPr>
        <p:spPr>
          <a:xfrm flipV="1">
            <a:off x="2789539" y="1456927"/>
            <a:ext cx="1087137" cy="977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46231" y="6126208"/>
            <a:ext cx="169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fényforrásmodell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38" name="Straight Arrow Connector 37"/>
          <p:cNvCxnSpPr>
            <a:stCxn id="37" idx="3"/>
            <a:endCxn id="4" idx="1"/>
          </p:cNvCxnSpPr>
          <p:nvPr/>
        </p:nvCxnSpPr>
        <p:spPr>
          <a:xfrm flipV="1">
            <a:off x="2045735" y="5756487"/>
            <a:ext cx="506965" cy="5543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448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Várt eredmény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hu-HU" dirty="0"/>
              <a:t>textúrázott modell megvilágítva</a:t>
            </a:r>
            <a:endParaRPr lang="en-US" dirty="0"/>
          </a:p>
          <a:p>
            <a:r>
              <a:rPr lang="hu-HU" dirty="0"/>
              <a:t>de a fény adatai </a:t>
            </a:r>
            <a:r>
              <a:rPr lang="hu-HU" dirty="0" err="1"/>
              <a:t>Kotlinból</a:t>
            </a:r>
            <a:r>
              <a:rPr lang="hu-HU" dirty="0"/>
              <a:t> állíthatók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894" y="285750"/>
            <a:ext cx="4903240" cy="452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33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/>
              <a:t>Pontfényforrások</a:t>
            </a:r>
            <a:br>
              <a:rPr lang="en-US" dirty="0"/>
            </a:br>
            <a:r>
              <a:rPr lang="hu-HU" dirty="0"/>
              <a:t>de az irányfényforrások is működjenek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226469"/>
            <a:ext cx="7886700" cy="3595688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r>
              <a:rPr lang="hu-HU" dirty="0"/>
              <a:t>a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shade</a:t>
            </a:r>
            <a:r>
              <a:rPr lang="en-US" dirty="0"/>
              <a:t> </a:t>
            </a:r>
            <a:r>
              <a:rPr lang="hu-HU" dirty="0"/>
              <a:t>függvény nem változik</a:t>
            </a:r>
            <a:endParaRPr lang="en-US" dirty="0"/>
          </a:p>
          <a:p>
            <a:pPr lvl="1"/>
            <a:r>
              <a:rPr lang="hu-HU" dirty="0"/>
              <a:t>a visszaverődési modell ugyanaz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930914" y="-24542"/>
            <a:ext cx="3213086" cy="10652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lightDiff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hu-HU" dirty="0"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hu-HU" b="1" dirty="0">
                <a:solidFill>
                  <a:srgbClr val="7030A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???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lightDir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 </a:t>
            </a:r>
            <a:r>
              <a:rPr lang="hu-HU" b="1" dirty="0">
                <a:solidFill>
                  <a:srgbClr val="7030A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???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powerDensity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hu-HU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hu-HU" b="1" dirty="0">
                <a:solidFill>
                  <a:srgbClr val="7030A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???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dirty="0">
              <a:solidFill>
                <a:schemeClr val="tx1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97" y="3022010"/>
            <a:ext cx="8485387" cy="1082857"/>
          </a:xfrm>
          <a:prstGeom prst="rect">
            <a:avLst/>
          </a:prstGeom>
        </p:spPr>
      </p:pic>
      <p:sp>
        <p:nvSpPr>
          <p:cNvPr id="9" name="Szövegdoboz 58"/>
          <p:cNvSpPr txBox="1"/>
          <p:nvPr/>
        </p:nvSpPr>
        <p:spPr>
          <a:xfrm>
            <a:off x="112052" y="4246543"/>
            <a:ext cx="2011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Whipsmart" pitchFamily="34" charset="0"/>
              </a:rPr>
              <a:t>a felületi pont látható</a:t>
            </a:r>
            <a:r>
              <a:rPr lang="en-US" dirty="0">
                <a:latin typeface="Whipsmart" pitchFamily="34" charset="0"/>
              </a:rPr>
              <a:t> “</a:t>
            </a:r>
            <a:r>
              <a:rPr lang="hu-HU" dirty="0">
                <a:latin typeface="Whipsmart" pitchFamily="34" charset="0"/>
              </a:rPr>
              <a:t>színe</a:t>
            </a:r>
            <a:r>
              <a:rPr lang="en-US" dirty="0">
                <a:latin typeface="Whipsmart" pitchFamily="34" charset="0"/>
              </a:rPr>
              <a:t>”</a:t>
            </a:r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H="1" flipV="1">
            <a:off x="1048871" y="3842497"/>
            <a:ext cx="69048" cy="40404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zövegdoboz 58"/>
          <p:cNvSpPr txBox="1"/>
          <p:nvPr/>
        </p:nvSpPr>
        <p:spPr>
          <a:xfrm>
            <a:off x="74749" y="1669825"/>
            <a:ext cx="28987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Whipsmart" pitchFamily="34" charset="0"/>
              </a:rPr>
              <a:t>a fény </a:t>
            </a:r>
            <a:r>
              <a:rPr lang="en-US" dirty="0">
                <a:latin typeface="Whipsmart" pitchFamily="34" charset="0"/>
              </a:rPr>
              <a:t>“</a:t>
            </a:r>
            <a:r>
              <a:rPr lang="hu-HU" dirty="0">
                <a:latin typeface="Whipsmart" pitchFamily="34" charset="0"/>
              </a:rPr>
              <a:t>színe</a:t>
            </a:r>
            <a:r>
              <a:rPr lang="en-US" dirty="0">
                <a:latin typeface="Whipsmart" pitchFamily="34" charset="0"/>
              </a:rPr>
              <a:t>”</a:t>
            </a:r>
          </a:p>
          <a:p>
            <a:pPr algn="ctr"/>
            <a:r>
              <a:rPr lang="hu-HU" dirty="0">
                <a:solidFill>
                  <a:schemeClr val="accent4">
                    <a:lumMod val="50000"/>
                  </a:schemeClr>
                </a:solidFill>
                <a:latin typeface="Whipsmart" pitchFamily="34" charset="0"/>
              </a:rPr>
              <a:t>a pontfény teljesítménye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Whipsmart" pitchFamily="34" charset="0"/>
              </a:rPr>
              <a:t>/ 4 pi</a:t>
            </a:r>
          </a:p>
          <a:p>
            <a:pPr algn="ctr"/>
            <a:r>
              <a:rPr lang="hu-HU" dirty="0">
                <a:solidFill>
                  <a:schemeClr val="accent4">
                    <a:lumMod val="50000"/>
                  </a:schemeClr>
                </a:solidFill>
                <a:latin typeface="Whipsmart" pitchFamily="34" charset="0"/>
              </a:rPr>
              <a:t>VAGY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Whipsmart" pitchFamily="34" charset="0"/>
            </a:endParaRPr>
          </a:p>
          <a:p>
            <a:pPr algn="ctr"/>
            <a:r>
              <a:rPr lang="hu-HU" dirty="0">
                <a:solidFill>
                  <a:schemeClr val="accent4">
                    <a:lumMod val="50000"/>
                  </a:schemeClr>
                </a:solidFill>
                <a:latin typeface="Whipsmart" pitchFamily="34" charset="0"/>
              </a:rPr>
              <a:t>az irányfény teljesítménysűrűsége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Whipsmart" pitchFamily="34" charset="0"/>
            </a:endParaRPr>
          </a:p>
        </p:txBody>
      </p:sp>
      <p:cxnSp>
        <p:nvCxnSpPr>
          <p:cNvPr id="12" name="Straight Arrow Connector 11"/>
          <p:cNvCxnSpPr>
            <a:stCxn id="11" idx="3"/>
          </p:cNvCxnSpPr>
          <p:nvPr/>
        </p:nvCxnSpPr>
        <p:spPr>
          <a:xfrm>
            <a:off x="2973526" y="2408489"/>
            <a:ext cx="274499" cy="714465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zövegdoboz 58"/>
          <p:cNvSpPr txBox="1"/>
          <p:nvPr/>
        </p:nvSpPr>
        <p:spPr>
          <a:xfrm>
            <a:off x="3181571" y="1696867"/>
            <a:ext cx="3519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Whipsmart" pitchFamily="34" charset="0"/>
              </a:rPr>
              <a:t>a felület</a:t>
            </a:r>
            <a:r>
              <a:rPr lang="en-US" dirty="0">
                <a:latin typeface="Whipsmart" pitchFamily="34" charset="0"/>
              </a:rPr>
              <a:t> “</a:t>
            </a:r>
            <a:r>
              <a:rPr lang="hu-HU" dirty="0">
                <a:latin typeface="Whipsmart" pitchFamily="34" charset="0"/>
              </a:rPr>
              <a:t>színe</a:t>
            </a:r>
            <a:r>
              <a:rPr lang="en-US" dirty="0">
                <a:latin typeface="Whipsmart" pitchFamily="34" charset="0"/>
              </a:rPr>
              <a:t>”</a:t>
            </a:r>
          </a:p>
          <a:p>
            <a:pPr algn="ctr"/>
            <a:r>
              <a:rPr lang="hu-HU" dirty="0">
                <a:solidFill>
                  <a:schemeClr val="accent4">
                    <a:lumMod val="50000"/>
                  </a:schemeClr>
                </a:solidFill>
                <a:latin typeface="Whipsmart" pitchFamily="34" charset="0"/>
              </a:rPr>
              <a:t>vagyis a diffúz visszaverődési tényező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Whipsmart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4572002" y="2243395"/>
            <a:ext cx="455119" cy="1014155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zövegdoboz 58"/>
          <p:cNvSpPr txBox="1"/>
          <p:nvPr/>
        </p:nvSpPr>
        <p:spPr>
          <a:xfrm>
            <a:off x="6918114" y="4187166"/>
            <a:ext cx="20117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Whipsmart" pitchFamily="34" charset="0"/>
              </a:rPr>
              <a:t>a fény beesési szögének koszinusza, ha pozitív</a:t>
            </a:r>
            <a:endParaRPr lang="en-US" dirty="0">
              <a:latin typeface="Whipsmart" pitchFamily="34" charset="0"/>
            </a:endParaRPr>
          </a:p>
          <a:p>
            <a:pPr algn="ctr"/>
            <a:endParaRPr lang="en-US" dirty="0">
              <a:solidFill>
                <a:schemeClr val="accent4">
                  <a:lumMod val="50000"/>
                </a:schemeClr>
              </a:solidFill>
              <a:latin typeface="Whipsmart" pitchFamily="34" charset="0"/>
            </a:endParaRPr>
          </a:p>
          <a:p>
            <a:pPr algn="ctr"/>
            <a:r>
              <a:rPr lang="hu-HU" dirty="0">
                <a:solidFill>
                  <a:schemeClr val="accent4">
                    <a:lumMod val="50000"/>
                  </a:schemeClr>
                </a:solidFill>
                <a:latin typeface="Whipsmart" pitchFamily="34" charset="0"/>
              </a:rPr>
              <a:t>a fényirány és felületi normális skalárszorzata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Whipsmart" pitchFamily="34" charset="0"/>
            </a:endParaRPr>
          </a:p>
        </p:txBody>
      </p:sp>
      <p:cxnSp>
        <p:nvCxnSpPr>
          <p:cNvPr id="16" name="Straight Arrow Connector 15"/>
          <p:cNvCxnSpPr>
            <a:stCxn id="15" idx="0"/>
          </p:cNvCxnSpPr>
          <p:nvPr/>
        </p:nvCxnSpPr>
        <p:spPr>
          <a:xfrm flipV="1">
            <a:off x="7923981" y="3714750"/>
            <a:ext cx="86524" cy="47241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zövegdoboz 58"/>
          <p:cNvSpPr txBox="1"/>
          <p:nvPr/>
        </p:nvSpPr>
        <p:spPr>
          <a:xfrm>
            <a:off x="6894369" y="2321079"/>
            <a:ext cx="2038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Whipsmart" pitchFamily="34" charset="0"/>
              </a:rPr>
              <a:t>negatív nem lehet, helyette nulla</a:t>
            </a:r>
            <a:endParaRPr lang="en-US" dirty="0">
              <a:latin typeface="Whipsmart" pitchFamily="34" charset="0"/>
            </a:endParaRPr>
          </a:p>
        </p:txBody>
      </p:sp>
      <p:cxnSp>
        <p:nvCxnSpPr>
          <p:cNvPr id="18" name="Straight Arrow Connector 17"/>
          <p:cNvCxnSpPr>
            <a:stCxn id="17" idx="2"/>
          </p:cNvCxnSpPr>
          <p:nvPr/>
        </p:nvCxnSpPr>
        <p:spPr>
          <a:xfrm>
            <a:off x="7913477" y="2967410"/>
            <a:ext cx="786770" cy="337205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zövegdoboz 58"/>
          <p:cNvSpPr txBox="1"/>
          <p:nvPr/>
        </p:nvSpPr>
        <p:spPr>
          <a:xfrm>
            <a:off x="1573306" y="4961344"/>
            <a:ext cx="27087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Whipsmart" pitchFamily="34" charset="0"/>
              </a:rPr>
              <a:t>fény pozíciója</a:t>
            </a:r>
            <a:endParaRPr lang="en-US" dirty="0">
              <a:latin typeface="Whipsmart" pitchFamily="34" charset="0"/>
            </a:endParaRPr>
          </a:p>
          <a:p>
            <a:pPr algn="ctr"/>
            <a:r>
              <a:rPr lang="hu-HU" dirty="0">
                <a:latin typeface="Whipsmart" pitchFamily="34" charset="0"/>
              </a:rPr>
              <a:t>VAGY</a:t>
            </a:r>
            <a:endParaRPr lang="en-US" dirty="0">
              <a:latin typeface="Whipsmart" pitchFamily="34" charset="0"/>
            </a:endParaRPr>
          </a:p>
          <a:p>
            <a:pPr algn="ctr"/>
            <a:r>
              <a:rPr lang="hu-HU" dirty="0">
                <a:latin typeface="Whipsmart" pitchFamily="34" charset="0"/>
              </a:rPr>
              <a:t>fény iránya</a:t>
            </a:r>
            <a:r>
              <a:rPr lang="en-US" dirty="0">
                <a:latin typeface="Whipsmart" pitchFamily="34" charset="0"/>
              </a:rPr>
              <a:t> (</a:t>
            </a:r>
            <a:r>
              <a:rPr lang="hu-HU" dirty="0">
                <a:latin typeface="Whipsmart" pitchFamily="34" charset="0"/>
              </a:rPr>
              <a:t>egységhosszú</a:t>
            </a:r>
            <a:r>
              <a:rPr lang="en-US" dirty="0">
                <a:latin typeface="Whipsmart" pitchFamily="34" charset="0"/>
              </a:rPr>
              <a:t>)</a:t>
            </a:r>
          </a:p>
        </p:txBody>
      </p:sp>
      <p:cxnSp>
        <p:nvCxnSpPr>
          <p:cNvPr id="20" name="Straight Arrow Connector 19"/>
          <p:cNvCxnSpPr>
            <a:stCxn id="19" idx="0"/>
          </p:cNvCxnSpPr>
          <p:nvPr/>
        </p:nvCxnSpPr>
        <p:spPr>
          <a:xfrm flipH="1" flipV="1">
            <a:off x="2703675" y="4104868"/>
            <a:ext cx="224012" cy="85647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58"/>
          <p:cNvSpPr txBox="1"/>
          <p:nvPr/>
        </p:nvSpPr>
        <p:spPr>
          <a:xfrm>
            <a:off x="4393329" y="4937107"/>
            <a:ext cx="20382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Whipsmart" pitchFamily="34" charset="0"/>
              </a:rPr>
              <a:t>1 </a:t>
            </a:r>
            <a:r>
              <a:rPr lang="hu-HU" dirty="0">
                <a:latin typeface="Whipsmart" pitchFamily="34" charset="0"/>
              </a:rPr>
              <a:t>pontfényre</a:t>
            </a:r>
            <a:endParaRPr lang="en-US" dirty="0">
              <a:latin typeface="Whipsmart" pitchFamily="34" charset="0"/>
            </a:endParaRPr>
          </a:p>
          <a:p>
            <a:pPr algn="ctr"/>
            <a:r>
              <a:rPr lang="hu-HU" dirty="0">
                <a:latin typeface="Whipsmart" pitchFamily="34" charset="0"/>
              </a:rPr>
              <a:t>VAGY</a:t>
            </a:r>
            <a:endParaRPr lang="en-US" dirty="0">
              <a:latin typeface="Whipsmart" pitchFamily="34" charset="0"/>
            </a:endParaRPr>
          </a:p>
          <a:p>
            <a:pPr algn="ctr"/>
            <a:r>
              <a:rPr lang="en-US" dirty="0">
                <a:latin typeface="Whipsmart" pitchFamily="34" charset="0"/>
              </a:rPr>
              <a:t>0 </a:t>
            </a:r>
            <a:r>
              <a:rPr lang="hu-HU" dirty="0">
                <a:latin typeface="Whipsmart" pitchFamily="34" charset="0"/>
              </a:rPr>
              <a:t>irányfényre</a:t>
            </a:r>
            <a:endParaRPr lang="en-US" dirty="0">
              <a:latin typeface="Whipsmart" pitchFamily="34" charset="0"/>
            </a:endParaRPr>
          </a:p>
        </p:txBody>
      </p:sp>
      <p:cxnSp>
        <p:nvCxnSpPr>
          <p:cNvPr id="22" name="Straight Arrow Connector 21"/>
          <p:cNvCxnSpPr>
            <a:stCxn id="21" idx="0"/>
          </p:cNvCxnSpPr>
          <p:nvPr/>
        </p:nvCxnSpPr>
        <p:spPr>
          <a:xfrm flipH="1" flipV="1">
            <a:off x="3970809" y="4011930"/>
            <a:ext cx="1441628" cy="92517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21" idx="0"/>
          </p:cNvCxnSpPr>
          <p:nvPr/>
        </p:nvCxnSpPr>
        <p:spPr>
          <a:xfrm flipV="1">
            <a:off x="5412437" y="3740579"/>
            <a:ext cx="1771478" cy="119652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9" idx="0"/>
          </p:cNvCxnSpPr>
          <p:nvPr/>
        </p:nvCxnSpPr>
        <p:spPr>
          <a:xfrm flipV="1">
            <a:off x="2927687" y="3842498"/>
            <a:ext cx="2918527" cy="111884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2248288" y="5001610"/>
            <a:ext cx="2701103" cy="2797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Rectangle 25"/>
          <p:cNvSpPr/>
          <p:nvPr/>
        </p:nvSpPr>
        <p:spPr>
          <a:xfrm>
            <a:off x="1612557" y="5538097"/>
            <a:ext cx="3405492" cy="2797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Right Brace 4"/>
          <p:cNvSpPr/>
          <p:nvPr/>
        </p:nvSpPr>
        <p:spPr>
          <a:xfrm rot="16200000">
            <a:off x="6462775" y="2442740"/>
            <a:ext cx="262313" cy="1671137"/>
          </a:xfrm>
          <a:prstGeom prst="rightBrace">
            <a:avLst>
              <a:gd name="adj1" fmla="val 283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Curved Connector 27"/>
          <p:cNvCxnSpPr/>
          <p:nvPr/>
        </p:nvCxnSpPr>
        <p:spPr>
          <a:xfrm rot="5400000">
            <a:off x="6189614" y="766814"/>
            <a:ext cx="2727426" cy="192405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Brace 31"/>
          <p:cNvSpPr/>
          <p:nvPr/>
        </p:nvSpPr>
        <p:spPr>
          <a:xfrm rot="16200000">
            <a:off x="6697227" y="2048217"/>
            <a:ext cx="262313" cy="2191195"/>
          </a:xfrm>
          <a:prstGeom prst="rightBrace">
            <a:avLst>
              <a:gd name="adj1" fmla="val 283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Curved Connector 32"/>
          <p:cNvCxnSpPr/>
          <p:nvPr/>
        </p:nvCxnSpPr>
        <p:spPr>
          <a:xfrm rot="5400000">
            <a:off x="6488123" y="1036630"/>
            <a:ext cx="2111356" cy="14668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urved Connector 35"/>
          <p:cNvCxnSpPr/>
          <p:nvPr/>
        </p:nvCxnSpPr>
        <p:spPr>
          <a:xfrm rot="5400000">
            <a:off x="4099871" y="928713"/>
            <a:ext cx="2110828" cy="184333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ight Brace 38"/>
          <p:cNvSpPr/>
          <p:nvPr/>
        </p:nvSpPr>
        <p:spPr>
          <a:xfrm rot="16200000">
            <a:off x="3264574" y="2054332"/>
            <a:ext cx="262313" cy="1876561"/>
          </a:xfrm>
          <a:prstGeom prst="rightBrace">
            <a:avLst>
              <a:gd name="adj1" fmla="val 28333"/>
              <a:gd name="adj2" fmla="val 938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64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egy pontfényforrás keringjen a tárgy körül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732" y="2582371"/>
            <a:ext cx="5905502" cy="332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219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Phong-Blinn</a:t>
            </a:r>
            <a:r>
              <a:rPr lang="en-US" dirty="0"/>
              <a:t> </a:t>
            </a:r>
            <a:r>
              <a:rPr lang="hu-HU" dirty="0"/>
              <a:t>visszaverődési modell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2201950"/>
            <a:ext cx="9144001" cy="3798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shade(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vec3 normal, vec3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lightDir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vec3 </a:t>
            </a:r>
            <a:r>
              <a:rPr lang="en-US" sz="1500" dirty="0" err="1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viewDir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vec3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vec3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materialColor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vec3 </a:t>
            </a:r>
            <a:r>
              <a:rPr lang="en-US" sz="1500" dirty="0" err="1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specularColor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float shininess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pPr>
              <a:lnSpc>
                <a:spcPct val="107000"/>
              </a:lnSpc>
            </a:pPr>
            <a:endParaRPr lang="en-US" sz="15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float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cosa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???;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hu-HU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</a:t>
            </a:r>
            <a:r>
              <a:rPr lang="hu-HU" sz="1500" dirty="0" err="1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halfway</a:t>
            </a:r>
            <a:r>
              <a:rPr lang="hu-HU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500" b="1" dirty="0">
                <a:solidFill>
                  <a:srgbClr val="7030A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???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hu-HU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float cos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Delta</a:t>
            </a:r>
            <a:r>
              <a:rPr lang="hu-HU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500" b="1" dirty="0">
                <a:solidFill>
                  <a:srgbClr val="7030A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???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</a:pPr>
            <a:endParaRPr lang="en-US" sz="15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return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materialColor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cosa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500" dirty="0" err="1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1500" b="1" dirty="0">
                <a:solidFill>
                  <a:srgbClr val="7030A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???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07000"/>
              </a:lnSpc>
            </a:pPr>
            <a:endParaRPr lang="en-US" sz="1500" dirty="0">
              <a:solidFill>
                <a:schemeClr val="tx1"/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500" dirty="0">
              <a:solidFill>
                <a:schemeClr val="tx1"/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54103" y="1911176"/>
            <a:ext cx="438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az árnyalt pontból a kamera felé, egységvektor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7" name="Straight Arrow Connector 6"/>
          <p:cNvCxnSpPr>
            <a:stCxn id="6" idx="1"/>
          </p:cNvCxnSpPr>
          <p:nvPr/>
        </p:nvCxnSpPr>
        <p:spPr>
          <a:xfrm flipH="1">
            <a:off x="4057651" y="2095842"/>
            <a:ext cx="196452" cy="5544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118622" y="3400648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anyagi jellemzők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H="1" flipV="1">
            <a:off x="5900754" y="3155156"/>
            <a:ext cx="1048384" cy="2454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7083549" y="3155156"/>
            <a:ext cx="388814" cy="2454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140" y="5114926"/>
            <a:ext cx="3103473" cy="56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3372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</a:t>
            </a:r>
            <a:r>
              <a:rPr lang="en-US" dirty="0" err="1"/>
              <a:t>Blinn</a:t>
            </a:r>
            <a:r>
              <a:rPr lang="en-US" dirty="0"/>
              <a:t> </a:t>
            </a:r>
            <a:r>
              <a:rPr lang="hu-HU" dirty="0"/>
              <a:t>visszaverődési modell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" y="2038350"/>
            <a:ext cx="9144000" cy="3962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shade(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vec3 normal, vec3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lightDir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vec3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viewDir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vec3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vec3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materialColor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vec3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specularColor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float shininess) {</a:t>
            </a:r>
          </a:p>
          <a:p>
            <a:pPr>
              <a:lnSpc>
                <a:spcPct val="107000"/>
              </a:lnSpc>
            </a:pPr>
            <a:endParaRPr lang="en-US" sz="15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float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cosa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???;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float </a:t>
            </a:r>
            <a:r>
              <a:rPr lang="en-US" sz="1500" dirty="0" err="1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cosb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clamp(dot(</a:t>
            </a:r>
            <a:r>
              <a:rPr lang="en-US" sz="1500" dirty="0" err="1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viewDir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normal), 0, 1);</a:t>
            </a:r>
          </a:p>
          <a:p>
            <a:pPr>
              <a:lnSpc>
                <a:spcPct val="107000"/>
              </a:lnSpc>
            </a:pPr>
            <a:endParaRPr lang="en-US" sz="15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hu-HU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vec3 </a:t>
            </a:r>
            <a:r>
              <a:rPr lang="hu-HU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halfway</a:t>
            </a:r>
            <a:r>
              <a:rPr lang="hu-HU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???;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hu-HU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float cos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Delta</a:t>
            </a:r>
            <a:r>
              <a:rPr lang="hu-HU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???;</a:t>
            </a:r>
          </a:p>
          <a:p>
            <a:pPr>
              <a:lnSpc>
                <a:spcPct val="107000"/>
              </a:lnSpc>
            </a:pPr>
            <a:endParaRPr lang="en-US" sz="15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return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??? 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+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powerDensity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* ???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500" dirty="0" err="1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cosa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 max(</a:t>
            </a:r>
            <a:r>
              <a:rPr lang="en-US" sz="1500" dirty="0" err="1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cosb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cosa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104" y="4243856"/>
            <a:ext cx="4737829" cy="7405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950" y="5442793"/>
            <a:ext cx="967314" cy="3437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097" y="3706921"/>
            <a:ext cx="908800" cy="360229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7" idx="1"/>
          </p:cNvCxnSpPr>
          <p:nvPr/>
        </p:nvCxnSpPr>
        <p:spPr>
          <a:xfrm flipH="1">
            <a:off x="6922584" y="3887036"/>
            <a:ext cx="873513" cy="448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7" idx="1"/>
          </p:cNvCxnSpPr>
          <p:nvPr/>
        </p:nvCxnSpPr>
        <p:spPr>
          <a:xfrm flipH="1">
            <a:off x="7250236" y="3887036"/>
            <a:ext cx="545861" cy="7832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0"/>
          </p:cNvCxnSpPr>
          <p:nvPr/>
        </p:nvCxnSpPr>
        <p:spPr>
          <a:xfrm flipV="1">
            <a:off x="6179607" y="4984429"/>
            <a:ext cx="285411" cy="4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526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Render</a:t>
            </a:r>
            <a:r>
              <a:rPr lang="hu-HU" dirty="0"/>
              <a:t> </a:t>
            </a:r>
            <a:r>
              <a:rPr lang="hu-HU" dirty="0" err="1"/>
              <a:t>target</a:t>
            </a:r>
            <a:r>
              <a:rPr lang="hu-HU" dirty="0"/>
              <a:t> textúra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textúrába rajzolás</a:t>
            </a:r>
          </a:p>
          <a:p>
            <a:r>
              <a:rPr lang="hu-HU" dirty="0" err="1"/>
              <a:t>OpenGL</a:t>
            </a:r>
            <a:r>
              <a:rPr lang="hu-HU" dirty="0"/>
              <a:t>: FBO, </a:t>
            </a:r>
            <a:r>
              <a:rPr lang="hu-HU" dirty="0" err="1"/>
              <a:t>framebuffer</a:t>
            </a:r>
            <a:r>
              <a:rPr lang="hu-HU" dirty="0"/>
              <a:t> </a:t>
            </a:r>
            <a:r>
              <a:rPr lang="hu-HU" dirty="0" err="1"/>
              <a:t>object</a:t>
            </a:r>
            <a:endParaRPr lang="en-US" dirty="0"/>
          </a:p>
          <a:p>
            <a:pPr lvl="1"/>
            <a:r>
              <a:rPr lang="en-US" dirty="0" err="1"/>
              <a:t>ebben</a:t>
            </a:r>
            <a:r>
              <a:rPr lang="en-US" dirty="0"/>
              <a:t> les</a:t>
            </a:r>
            <a:r>
              <a:rPr lang="hu-HU" dirty="0"/>
              <a:t>z</a:t>
            </a:r>
            <a:r>
              <a:rPr lang="en-US" dirty="0"/>
              <a:t> </a:t>
            </a:r>
            <a:r>
              <a:rPr lang="en-US" dirty="0" err="1"/>
              <a:t>egy</a:t>
            </a:r>
            <a:r>
              <a:rPr lang="hu-HU" dirty="0"/>
              <a:t> vagy több</a:t>
            </a:r>
            <a:r>
              <a:rPr lang="en-US" dirty="0"/>
              <a:t> render target text</a:t>
            </a:r>
            <a:r>
              <a:rPr lang="hu-HU" dirty="0" err="1"/>
              <a:t>úra</a:t>
            </a:r>
            <a:r>
              <a:rPr lang="hu-HU" dirty="0"/>
              <a:t> és megfelelő méretű </a:t>
            </a:r>
            <a:r>
              <a:rPr lang="hu-HU" dirty="0" err="1"/>
              <a:t>mélységbuffer</a:t>
            </a:r>
            <a:r>
              <a:rPr lang="hu-HU" dirty="0"/>
              <a:t> is</a:t>
            </a:r>
          </a:p>
          <a:p>
            <a:pPr lvl="1"/>
            <a:r>
              <a:rPr lang="hu-HU" dirty="0"/>
              <a:t>ezeket külön kell törölni</a:t>
            </a:r>
          </a:p>
          <a:p>
            <a:r>
              <a:rPr lang="hu-HU" dirty="0"/>
              <a:t>kész textúra későbbi menetekben felhasználható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04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</a:t>
            </a:r>
            <a:r>
              <a:rPr lang="hu-HU" dirty="0" err="1"/>
              <a:t>úra</a:t>
            </a:r>
            <a:r>
              <a:rPr lang="hu-HU" dirty="0"/>
              <a:t>, file nélkül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4050"/>
            <a:ext cx="9144000" cy="49339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org.khronos.webgl.WebGLRenderingContext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org.khronos.webgl.WebGLTexture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vision.gears.webglmath.Texture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RenderTargetTexture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WebGL2RenderingContext,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width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4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512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height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4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512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internalFormat</a:t>
            </a:r>
            <a:r>
              <a:rPr lang="en-US" sz="14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4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RGBA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4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internalFormat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4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UNSIGNED_BYTE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i="1" dirty="0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override </a:t>
            </a:r>
            <a:r>
              <a:rPr lang="en-US" sz="1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glTexture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WebGLTexture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? 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createTexture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bindTexture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TEXTURE_2D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glTexture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texParameteri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TEXTURE_2D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TEXTURE_WRAP_S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CLAMP_TO_EDGE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texParameteri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TEXTURE_2D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TEXTURE_WRAP_T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CLAMP_TO_EDGE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texParameteri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TEXTURE_2D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TEXTURE_MIN_FILTER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NEAREST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texParameteri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TEXTURE_2D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TEXTURE_MAG_FILTER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NEAREST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texImage2D(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TEXTURE_2D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internalFormat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width, height,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hu-HU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format, type, </a:t>
            </a:r>
            <a:r>
              <a:rPr lang="en-US" sz="1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}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16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Consolas" panose="020B0609020204030204" pitchFamily="49" charset="0"/>
                <a:cs typeface="Consolas" panose="020B0609020204030204" pitchFamily="49" charset="0"/>
              </a:rPr>
              <a:t>trafo-vs.glsl</a:t>
            </a:r>
            <a:r>
              <a:rPr lang="hu-HU" dirty="0"/>
              <a:t>: </a:t>
            </a:r>
            <a:r>
              <a:rPr lang="en-US" dirty="0"/>
              <a:t>3D trans</a:t>
            </a:r>
            <a:r>
              <a:rPr lang="hu-HU" dirty="0"/>
              <a:t>z</a:t>
            </a:r>
            <a:r>
              <a:rPr lang="en-US" dirty="0"/>
              <a:t>form</a:t>
            </a:r>
            <a:r>
              <a:rPr lang="hu-HU" dirty="0" err="1"/>
              <a:t>áló</a:t>
            </a:r>
            <a:r>
              <a:rPr lang="en-US" dirty="0"/>
              <a:t> vertex </a:t>
            </a:r>
            <a:r>
              <a:rPr lang="en-US" dirty="0" err="1"/>
              <a:t>shader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hu-HU" sz="2800" dirty="0"/>
              <a:t>marad a pozíció szorzása</a:t>
            </a:r>
            <a:r>
              <a:rPr lang="en-US" sz="2800" dirty="0"/>
              <a:t> </a:t>
            </a:r>
            <a:r>
              <a:rPr lang="hu-HU" sz="2400" dirty="0" err="1">
                <a:latin typeface="Consolas" panose="020B0609020204030204" pitchFamily="49" charset="0"/>
              </a:rPr>
              <a:t>gameObject.m</a:t>
            </a:r>
            <a:r>
              <a:rPr lang="en-US" sz="2400" dirty="0" err="1">
                <a:latin typeface="Consolas" panose="020B0609020204030204" pitchFamily="49" charset="0"/>
              </a:rPr>
              <a:t>odelMatrix</a:t>
            </a:r>
            <a:r>
              <a:rPr lang="hu-HU" dirty="0" err="1"/>
              <a:t>szal</a:t>
            </a:r>
            <a:r>
              <a:rPr lang="hu-HU" dirty="0"/>
              <a:t> és </a:t>
            </a:r>
            <a:r>
              <a:rPr lang="hu-HU" sz="2400" dirty="0" err="1">
                <a:latin typeface="Consolas" panose="020B0609020204030204" pitchFamily="49" charset="0"/>
              </a:rPr>
              <a:t>camera.viewProjMatrix</a:t>
            </a:r>
            <a:r>
              <a:rPr lang="hu-HU" dirty="0" err="1"/>
              <a:t>szal</a:t>
            </a:r>
            <a:endParaRPr lang="en-US" dirty="0"/>
          </a:p>
          <a:p>
            <a:r>
              <a:rPr lang="hu-HU" dirty="0"/>
              <a:t>új kimenet</a:t>
            </a:r>
            <a:r>
              <a:rPr lang="en-US" dirty="0" err="1"/>
              <a:t>ek</a:t>
            </a:r>
            <a:r>
              <a:rPr lang="en-US" dirty="0"/>
              <a:t>:</a:t>
            </a:r>
          </a:p>
          <a:p>
            <a:pPr lvl="1"/>
            <a:r>
              <a:rPr lang="hu-HU" sz="2000" dirty="0">
                <a:latin typeface="Consolas" panose="020B0609020204030204" pitchFamily="49" charset="0"/>
              </a:rPr>
              <a:t>v</a:t>
            </a:r>
            <a:r>
              <a:rPr lang="en-US" sz="2000" dirty="0">
                <a:latin typeface="Consolas" panose="020B0609020204030204" pitchFamily="49" charset="0"/>
              </a:rPr>
              <a:t>ec4 </a:t>
            </a:r>
            <a:r>
              <a:rPr lang="en-US" sz="2000" dirty="0" err="1">
                <a:latin typeface="Consolas" panose="020B0609020204030204" pitchFamily="49" charset="0"/>
              </a:rPr>
              <a:t>modelPosition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vertexPositon</a:t>
            </a:r>
            <a:r>
              <a:rPr lang="en-US" sz="2000" dirty="0">
                <a:latin typeface="Consolas" panose="020B0609020204030204" pitchFamily="49" charset="0"/>
              </a:rPr>
              <a:t>; </a:t>
            </a:r>
            <a:r>
              <a:rPr lang="en-US" dirty="0" err="1"/>
              <a:t>egy-az-egyben</a:t>
            </a:r>
            <a:endParaRPr lang="en-US" dirty="0"/>
          </a:p>
          <a:p>
            <a:pPr lvl="1"/>
            <a:r>
              <a:rPr lang="en-US" sz="2000" dirty="0">
                <a:latin typeface="Consolas" panose="020B0609020204030204" pitchFamily="49" charset="0"/>
              </a:rPr>
              <a:t>v</a:t>
            </a:r>
            <a:r>
              <a:rPr lang="hu-HU" sz="2000" dirty="0">
                <a:latin typeface="Consolas" panose="020B0609020204030204" pitchFamily="49" charset="0"/>
              </a:rPr>
              <a:t>ec4 w</a:t>
            </a:r>
            <a:r>
              <a:rPr lang="en-US" sz="2000" dirty="0" err="1">
                <a:latin typeface="Consolas" panose="020B0609020204030204" pitchFamily="49" charset="0"/>
              </a:rPr>
              <a:t>orldPos</a:t>
            </a:r>
            <a:r>
              <a:rPr lang="hu-HU" sz="2000" dirty="0" err="1">
                <a:latin typeface="Consolas" panose="020B0609020204030204" pitchFamily="49" charset="0"/>
              </a:rPr>
              <a:t>ition</a:t>
            </a:r>
            <a:r>
              <a:rPr lang="en-US" sz="2400" dirty="0"/>
              <a:t> a </a:t>
            </a:r>
            <a:r>
              <a:rPr lang="en-US" sz="2000" dirty="0" err="1">
                <a:latin typeface="Consolas" panose="020B0609020204030204" pitchFamily="49" charset="0"/>
              </a:rPr>
              <a:t>vertexPositon</a:t>
            </a:r>
            <a:r>
              <a:rPr lang="en-US" sz="2400" dirty="0"/>
              <a:t> c</a:t>
            </a:r>
            <a:r>
              <a:rPr lang="hu-HU" sz="2400" dirty="0" err="1"/>
              <a:t>sak</a:t>
            </a:r>
            <a:r>
              <a:rPr lang="en-US" sz="2400" dirty="0"/>
              <a:t> a </a:t>
            </a:r>
            <a:r>
              <a:rPr lang="hu-HU" sz="2000" dirty="0" err="1">
                <a:latin typeface="Consolas" panose="020B0609020204030204" pitchFamily="49" charset="0"/>
              </a:rPr>
              <a:t>gameObject</a:t>
            </a:r>
            <a:r>
              <a:rPr lang="hu-HU" sz="2000" dirty="0">
                <a:latin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</a:rPr>
              <a:t>modelMatrix</a:t>
            </a:r>
            <a:r>
              <a:rPr lang="hu-HU" sz="2400" dirty="0" err="1"/>
              <a:t>szal</a:t>
            </a:r>
            <a:r>
              <a:rPr lang="hu-HU" sz="2400" dirty="0"/>
              <a:t> szorozva</a:t>
            </a:r>
            <a:endParaRPr lang="en-US" sz="2400" dirty="0"/>
          </a:p>
          <a:p>
            <a:r>
              <a:rPr lang="hu-HU" sz="2800" dirty="0"/>
              <a:t>új uniform és </a:t>
            </a:r>
            <a:r>
              <a:rPr lang="hu-HU" sz="2400" dirty="0" err="1">
                <a:latin typeface="Consolas" panose="020B0609020204030204" pitchFamily="49" charset="0"/>
              </a:rPr>
              <a:t>GameObject</a:t>
            </a:r>
            <a:r>
              <a:rPr lang="hu-HU" sz="2800" dirty="0"/>
              <a:t> </a:t>
            </a:r>
            <a:r>
              <a:rPr lang="hu-HU" sz="2800" dirty="0" err="1"/>
              <a:t>property</a:t>
            </a:r>
            <a:r>
              <a:rPr lang="hu-HU" sz="2800" dirty="0"/>
              <a:t>:</a:t>
            </a:r>
            <a:r>
              <a:rPr lang="en-US" sz="2800" dirty="0"/>
              <a:t> </a:t>
            </a:r>
            <a:r>
              <a:rPr lang="hu-HU" sz="2400" dirty="0" err="1">
                <a:latin typeface="Consolas" panose="020B0609020204030204" pitchFamily="49" charset="0"/>
              </a:rPr>
              <a:t>gameObject</a:t>
            </a:r>
            <a:r>
              <a:rPr lang="hu-HU" sz="2400" dirty="0">
                <a:latin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</a:rPr>
              <a:t>modelMatrixInverse</a:t>
            </a:r>
            <a:endParaRPr lang="en-US" sz="2800" dirty="0"/>
          </a:p>
          <a:p>
            <a:pPr lvl="1"/>
            <a:r>
              <a:rPr lang="hu-HU" sz="2400" dirty="0"/>
              <a:t>normálvektorok transzformációjához</a:t>
            </a:r>
            <a:endParaRPr lang="en-US" sz="2400" dirty="0"/>
          </a:p>
          <a:p>
            <a:pPr lvl="1"/>
            <a:r>
              <a:rPr lang="hu-HU" sz="2400" b="1" dirty="0">
                <a:solidFill>
                  <a:srgbClr val="FF0000"/>
                </a:solidFill>
              </a:rPr>
              <a:t>balról</a:t>
            </a:r>
            <a:r>
              <a:rPr lang="hu-HU" sz="2400" dirty="0">
                <a:solidFill>
                  <a:srgbClr val="FF0000"/>
                </a:solidFill>
              </a:rPr>
              <a:t> </a:t>
            </a:r>
            <a:r>
              <a:rPr lang="hu-HU" sz="2400" dirty="0"/>
              <a:t>szorozzuk a mátrixszal a</a:t>
            </a:r>
            <a:r>
              <a:rPr lang="en-US" sz="2400" dirty="0"/>
              <a:t> </a:t>
            </a:r>
            <a:r>
              <a:rPr lang="en-US" sz="2000" dirty="0">
                <a:latin typeface="Consolas" panose="020B0609020204030204" pitchFamily="49" charset="0"/>
              </a:rPr>
              <a:t>vec4(</a:t>
            </a:r>
            <a:r>
              <a:rPr lang="hu-HU" sz="2000" dirty="0" err="1">
                <a:latin typeface="Consolas" panose="020B0609020204030204" pitchFamily="49" charset="0"/>
              </a:rPr>
              <a:t>vertexN</a:t>
            </a:r>
            <a:r>
              <a:rPr lang="en-US" sz="2000" dirty="0" err="1">
                <a:latin typeface="Consolas" panose="020B0609020204030204" pitchFamily="49" charset="0"/>
              </a:rPr>
              <a:t>ormal</a:t>
            </a:r>
            <a:r>
              <a:rPr lang="en-US" sz="2000" dirty="0">
                <a:latin typeface="Consolas" panose="020B0609020204030204" pitchFamily="49" charset="0"/>
              </a:rPr>
              <a:t>, 0)</a:t>
            </a:r>
            <a:r>
              <a:rPr lang="hu-HU" sz="2800" dirty="0" err="1"/>
              <a:t>-t</a:t>
            </a:r>
            <a:endParaRPr lang="en-US" sz="2800" dirty="0"/>
          </a:p>
          <a:p>
            <a:pPr lvl="1"/>
            <a:r>
              <a:rPr lang="hu-HU" sz="2400" dirty="0"/>
              <a:t>új kimenet</a:t>
            </a:r>
            <a:r>
              <a:rPr lang="en-US" sz="2400" dirty="0"/>
              <a:t>: </a:t>
            </a:r>
            <a:r>
              <a:rPr lang="hu-HU" dirty="0">
                <a:latin typeface="Consolas" panose="020B0609020204030204" pitchFamily="49" charset="0"/>
              </a:rPr>
              <a:t>vec4 w</a:t>
            </a:r>
            <a:r>
              <a:rPr lang="en-US" dirty="0" err="1">
                <a:latin typeface="Consolas" panose="020B0609020204030204" pitchFamily="49" charset="0"/>
              </a:rPr>
              <a:t>orldNormal</a:t>
            </a:r>
            <a:endParaRPr lang="en-US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2167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Framebuffer</a:t>
            </a:r>
            <a:r>
              <a:rPr lang="hu-HU" dirty="0"/>
              <a:t> (</a:t>
            </a:r>
            <a:r>
              <a:rPr lang="hu-HU" dirty="0" err="1"/>
              <a:t>depth-stencil</a:t>
            </a:r>
            <a:r>
              <a:rPr lang="hu-HU" dirty="0"/>
              <a:t> </a:t>
            </a:r>
            <a:r>
              <a:rPr lang="en-US" dirty="0"/>
              <a:t>&amp; render targets</a:t>
            </a:r>
            <a:r>
              <a:rPr lang="hu-HU" dirty="0"/>
              <a:t>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4050"/>
            <a:ext cx="9144000" cy="49339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org.khronos.webgl.WebGLRenderingContext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org.khronos.webgl.WebGLTexture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Framebuffer(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WebGL2RenderingContext,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targetCount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width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512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height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512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internalFormat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RGBA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format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internalFormat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UNSIGNED_BYTE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targets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RenderTargetTexture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targetCount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RenderTargetTexture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width, height,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internalFormat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format, type)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depthBuffer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createRenderbuffer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373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Framebuffer</a:t>
            </a:r>
            <a:r>
              <a:rPr lang="hu-HU" dirty="0"/>
              <a:t> (</a:t>
            </a:r>
            <a:r>
              <a:rPr lang="hu-HU" dirty="0" err="1"/>
              <a:t>depth-stencil</a:t>
            </a:r>
            <a:r>
              <a:rPr lang="hu-HU" dirty="0"/>
              <a:t> </a:t>
            </a:r>
            <a:r>
              <a:rPr lang="en-US" dirty="0"/>
              <a:t>&amp; render targets</a:t>
            </a:r>
            <a:r>
              <a:rPr lang="hu-HU" dirty="0"/>
              <a:t>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4050"/>
            <a:ext cx="9144000" cy="49339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init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bindFramebuffer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drawBuffers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IntArray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targetCount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){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COLOR_ATTACHMENT0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+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it})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targets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forEachIndexed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target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-&gt;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framebufferTexture2D(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COLOR_ATTACHMENT0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+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TEXTURE_2D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target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glTexture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}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bindRenderbuffer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RENDERBUFFER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depthBuffer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renderbufferStorage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RENDERBUFFER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DEPTH_COMPONENT16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width, height)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framebufferRenderbuffer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DEPTH_ATTACHMENT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RENDERBUFFER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depthBuffer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bindFramebuffer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null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}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fun </a:t>
            </a:r>
            <a:r>
              <a:rPr lang="en-US" sz="1600" dirty="0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bind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WebGL2RenderingContext){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bindFramebuffer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glFramebuffer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16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viewport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width, height)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}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88937" y="5015329"/>
            <a:ext cx="1812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600" dirty="0">
                <a:solidFill>
                  <a:srgbClr val="FF0000"/>
                </a:solidFill>
                <a:latin typeface="Whipsmart" panose="020B0502030203050204" pitchFamily="34" charset="0"/>
              </a:rPr>
              <a:t>ezzel lehet beállítani</a:t>
            </a:r>
            <a:endParaRPr lang="en-US" sz="1600" dirty="0">
              <a:solidFill>
                <a:srgbClr val="FF0000"/>
              </a:solidFill>
              <a:latin typeface="Whipsmart" panose="020B0502030203050204" pitchFamily="34" charset="0"/>
            </a:endParaRPr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>
          <a:xfrm flipH="1">
            <a:off x="1209675" y="5184606"/>
            <a:ext cx="4579262" cy="29226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8582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Vissza</a:t>
            </a:r>
            <a:r>
              <a:rPr lang="hu-HU" dirty="0"/>
              <a:t>állításhoz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4050"/>
            <a:ext cx="9144000" cy="49339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org.khronos.webgl.WebGLRenderingContext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as </a:t>
            </a:r>
            <a:r>
              <a:rPr lang="en-US" sz="2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class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DefaultFramebuffer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</a:t>
            </a: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24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width </a:t>
            </a: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</a:t>
            </a:r>
            <a:r>
              <a:rPr lang="en-US" sz="24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</a:t>
            </a: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24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height </a:t>
            </a: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</a:t>
            </a:r>
            <a:r>
              <a:rPr lang="en-US" sz="2400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){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fun </a:t>
            </a:r>
            <a:r>
              <a:rPr lang="en-US" sz="2400" dirty="0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bind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2400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2400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WebGL2RenderingContext){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2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bindFramebuffer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2400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2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null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sz="2400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viewport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width, height)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}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sz="2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9374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Consolas" panose="020B0609020204030204" pitchFamily="49" charset="0"/>
                <a:cs typeface="Consolas" panose="020B0609020204030204" pitchFamily="49" charset="0"/>
              </a:rPr>
              <a:t>Scene</a:t>
            </a:r>
            <a:r>
              <a:rPr lang="hu-HU" dirty="0" err="1"/>
              <a:t>ben</a:t>
            </a:r>
            <a:r>
              <a:rPr lang="hu-HU" dirty="0"/>
              <a:t>, létrehozni a </a:t>
            </a:r>
            <a:r>
              <a:rPr lang="hu-HU" dirty="0" err="1">
                <a:latin typeface="Consolas" panose="020B0609020204030204" pitchFamily="49" charset="0"/>
                <a:cs typeface="Consolas" panose="020B0609020204030204" pitchFamily="49" charset="0"/>
              </a:rPr>
              <a:t>resize</a:t>
            </a:r>
            <a:r>
              <a:rPr lang="hu-HU" dirty="0"/>
              <a:t>-ban tudjuk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4050"/>
            <a:ext cx="9144000" cy="49339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lateinit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defaultFramebuffer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DefaultFramebuffer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lateinit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postProcFramebuffer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</a:t>
            </a:r>
            <a:endParaRPr lang="hu-HU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endParaRPr lang="hu-HU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fun resize(</a:t>
            </a:r>
            <a:r>
              <a:rPr lang="en-US" i="1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WebGL2RenderingContext,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canvas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HTMLCanvasElement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gl.viewport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(0, 0,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canvas.width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canvas.height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camera.setAspectRatio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canvas.width.toFloat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 /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canvas.height.toFloat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())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defaultFramebuffer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DefaultFramebuffer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endParaRPr lang="hu-HU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                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canvas</a:t>
            </a:r>
            <a:r>
              <a:rPr lang="en-US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width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canvas</a:t>
            </a:r>
            <a:r>
              <a:rPr lang="en-US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height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postProcFramebuffer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Framebuffer(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  <a:endParaRPr lang="hu-HU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                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canvas</a:t>
            </a:r>
            <a:r>
              <a:rPr lang="en-US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width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canvas</a:t>
            </a:r>
            <a:r>
              <a:rPr lang="en-US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height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</a:t>
            </a:r>
            <a:endParaRPr lang="hu-HU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postProcMaterial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[</a:t>
            </a:r>
            <a:r>
              <a:rPr lang="en-US" dirty="0">
                <a:solidFill>
                  <a:srgbClr val="8F8634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"</a:t>
            </a:r>
            <a:r>
              <a:rPr lang="en-US" dirty="0" err="1">
                <a:solidFill>
                  <a:srgbClr val="8F8634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rawTexture</a:t>
            </a:r>
            <a:r>
              <a:rPr lang="en-US" dirty="0">
                <a:solidFill>
                  <a:srgbClr val="8F8634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]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?.</a:t>
            </a:r>
            <a:r>
              <a:rPr lang="en-US" dirty="0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set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(</a:t>
            </a:r>
            <a:endParaRPr lang="hu-HU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r>
              <a:rPr lang="hu-HU" i="1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      </a:t>
            </a:r>
            <a:r>
              <a:rPr lang="en-US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postProcFramebuffer</a:t>
            </a:r>
            <a:r>
              <a:rPr lang="en-US" dirty="0" err="1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.</a:t>
            </a:r>
            <a:r>
              <a:rPr lang="en-US" i="1" dirty="0" err="1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targets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[</a:t>
            </a:r>
            <a:r>
              <a:rPr lang="en-US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] )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03337" y="6225004"/>
            <a:ext cx="22882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600" dirty="0" err="1">
                <a:solidFill>
                  <a:srgbClr val="FF0000"/>
                </a:solidFill>
                <a:latin typeface="Whipsmart" panose="020B0502030203050204" pitchFamily="34" charset="0"/>
              </a:rPr>
              <a:t>render</a:t>
            </a:r>
            <a:r>
              <a:rPr lang="hu-HU" sz="1600" dirty="0">
                <a:solidFill>
                  <a:srgbClr val="FF0000"/>
                </a:solidFill>
                <a:latin typeface="Whipsmart" panose="020B0502030203050204" pitchFamily="34" charset="0"/>
              </a:rPr>
              <a:t> </a:t>
            </a:r>
            <a:r>
              <a:rPr lang="hu-HU" sz="1600" dirty="0" err="1">
                <a:solidFill>
                  <a:srgbClr val="FF0000"/>
                </a:solidFill>
                <a:latin typeface="Whipsmart" panose="020B0502030203050204" pitchFamily="34" charset="0"/>
              </a:rPr>
              <a:t>target</a:t>
            </a:r>
            <a:r>
              <a:rPr lang="hu-HU" sz="1600" dirty="0">
                <a:solidFill>
                  <a:srgbClr val="FF0000"/>
                </a:solidFill>
                <a:latin typeface="Whipsmart" panose="020B0502030203050204" pitchFamily="34" charset="0"/>
              </a:rPr>
              <a:t> textúra bekötése bemenetre</a:t>
            </a:r>
            <a:endParaRPr lang="en-US" sz="1600" dirty="0">
              <a:solidFill>
                <a:srgbClr val="FF0000"/>
              </a:solidFill>
              <a:latin typeface="Whipsmart" panose="020B0502030203050204" pitchFamily="34" charset="0"/>
            </a:endParaRPr>
          </a:p>
        </p:txBody>
      </p:sp>
      <p:cxnSp>
        <p:nvCxnSpPr>
          <p:cNvPr id="5" name="Straight Arrow Connector 4"/>
          <p:cNvCxnSpPr>
            <a:stCxn id="4" idx="1"/>
          </p:cNvCxnSpPr>
          <p:nvPr/>
        </p:nvCxnSpPr>
        <p:spPr>
          <a:xfrm flipH="1" flipV="1">
            <a:off x="5067301" y="6076955"/>
            <a:ext cx="1636036" cy="44043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9775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</a:t>
            </a:r>
            <a:r>
              <a:rPr lang="hu-HU" dirty="0" err="1"/>
              <a:t>post-processing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színtér rajzolása textúrába</a:t>
            </a:r>
          </a:p>
          <a:p>
            <a:r>
              <a:rPr lang="hu-HU" dirty="0"/>
              <a:t>teljes képernyős téglalap rajzolása</a:t>
            </a:r>
          </a:p>
          <a:p>
            <a:pPr lvl="1"/>
            <a:r>
              <a:rPr lang="hu-HU" dirty="0"/>
              <a:t>program: </a:t>
            </a:r>
            <a:r>
              <a:rPr lang="hu-HU" dirty="0" err="1">
                <a:latin typeface="Consolas" panose="020B0609020204030204" pitchFamily="49" charset="0"/>
                <a:cs typeface="Consolas" panose="020B0609020204030204" pitchFamily="49" charset="0"/>
              </a:rPr>
              <a:t>vsQuad</a:t>
            </a:r>
            <a:r>
              <a:rPr lang="hu-HU" dirty="0"/>
              <a:t> + </a:t>
            </a:r>
            <a:r>
              <a:rPr lang="hu-HU" dirty="0" err="1">
                <a:latin typeface="Consolas" panose="020B0609020204030204" pitchFamily="49" charset="0"/>
                <a:cs typeface="Consolas" panose="020B0609020204030204" pitchFamily="49" charset="0"/>
              </a:rPr>
              <a:t>fs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PostProc</a:t>
            </a:r>
            <a:endParaRPr lang="hu-H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2"/>
            <a:r>
              <a:rPr lang="hu-HU" dirty="0"/>
              <a:t>2D textúrából olvas torzított </a:t>
            </a:r>
            <a:r>
              <a:rPr lang="hu-HU" dirty="0" err="1"/>
              <a:t>textúrakoordinátákkal</a:t>
            </a:r>
            <a:endParaRPr lang="en-US" dirty="0"/>
          </a:p>
          <a:p>
            <a:pPr lvl="2"/>
            <a:r>
              <a:rPr lang="en-US" dirty="0" err="1"/>
              <a:t>eltol</a:t>
            </a:r>
            <a:r>
              <a:rPr lang="hu-HU" dirty="0"/>
              <a:t>ás mínusz fél-féllel, középen legyen a nulla, a végén visszatolás</a:t>
            </a:r>
          </a:p>
          <a:p>
            <a:pPr lvl="2"/>
            <a:r>
              <a:rPr lang="hu-HU" dirty="0"/>
              <a:t>origótól való távolságtól függő mértékű forgatás, fél fölött már legyen nulla</a:t>
            </a:r>
            <a:endParaRPr lang="en-US" dirty="0"/>
          </a:p>
          <a:p>
            <a:pPr lvl="1"/>
            <a:r>
              <a:rPr lang="en-US" dirty="0"/>
              <a:t>material</a:t>
            </a:r>
            <a:r>
              <a:rPr lang="hu-HU" dirty="0"/>
              <a:t>:</a:t>
            </a:r>
            <a:r>
              <a:rPr lang="en-US" dirty="0"/>
              <a:t> </a:t>
            </a:r>
            <a:r>
              <a:rPr lang="en-US" dirty="0" err="1"/>
              <a:t>olvasson</a:t>
            </a:r>
            <a:r>
              <a:rPr lang="en-US" dirty="0"/>
              <a:t> a render target</a:t>
            </a:r>
            <a:r>
              <a:rPr lang="hu-HU" dirty="0" err="1"/>
              <a:t>ből</a:t>
            </a:r>
            <a:endParaRPr lang="hu-HU" dirty="0"/>
          </a:p>
          <a:p>
            <a:pPr lvl="1"/>
            <a:r>
              <a:rPr lang="hu-HU" dirty="0" err="1"/>
              <a:t>mesh</a:t>
            </a:r>
            <a:r>
              <a:rPr lang="hu-HU" dirty="0"/>
              <a:t>: </a:t>
            </a:r>
            <a:r>
              <a:rPr lang="hu-HU" dirty="0" err="1">
                <a:latin typeface="Consolas" panose="020B0609020204030204" pitchFamily="49" charset="0"/>
                <a:cs typeface="Consolas" panose="020B0609020204030204" pitchFamily="49" charset="0"/>
              </a:rPr>
              <a:t>FlipQuadGeometry</a:t>
            </a:r>
            <a:r>
              <a:rPr lang="hu-HU" dirty="0"/>
              <a:t> (</a:t>
            </a:r>
            <a:r>
              <a:rPr lang="hu-HU" dirty="0" err="1"/>
              <a:t>u.a.m</a:t>
            </a:r>
            <a:r>
              <a:rPr lang="hu-HU" dirty="0"/>
              <a:t>. a </a:t>
            </a:r>
            <a:r>
              <a:rPr lang="hu-HU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TexturedQuadGeometry</a:t>
            </a:r>
            <a:r>
              <a:rPr lang="hu-HU" dirty="0"/>
              <a:t> csak a v koordináta fordítva van)</a:t>
            </a:r>
          </a:p>
          <a:p>
            <a:pPr lvl="1"/>
            <a:r>
              <a:rPr lang="hu-HU" dirty="0"/>
              <a:t>game </a:t>
            </a:r>
            <a:r>
              <a:rPr lang="hu-HU" dirty="0" err="1"/>
              <a:t>object</a:t>
            </a:r>
            <a:r>
              <a:rPr lang="hu-HU" dirty="0"/>
              <a:t>: az nem kell, a </a:t>
            </a:r>
            <a:r>
              <a:rPr lang="hu-HU" dirty="0" err="1"/>
              <a:t>mesh</a:t>
            </a:r>
            <a:r>
              <a:rPr lang="hu-HU" dirty="0"/>
              <a:t> rajzolása közvetlenül mehet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973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Éldetektálás</a:t>
            </a:r>
            <a:br>
              <a:rPr lang="hu-HU" dirty="0"/>
            </a:br>
            <a:r>
              <a:rPr lang="hu-HU" dirty="0"/>
              <a:t>(</a:t>
            </a:r>
            <a:r>
              <a:rPr lang="hu-HU" dirty="0" err="1"/>
              <a:t>glowing</a:t>
            </a:r>
            <a:r>
              <a:rPr lang="hu-HU" dirty="0"/>
              <a:t> </a:t>
            </a:r>
            <a:r>
              <a:rPr lang="hu-HU" dirty="0" err="1"/>
              <a:t>edges</a:t>
            </a:r>
            <a:r>
              <a:rPr lang="hu-HU" dirty="0"/>
              <a:t>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szomszédos képpontok feldolgozása</a:t>
            </a:r>
          </a:p>
          <a:p>
            <a:r>
              <a:rPr lang="hu-HU" dirty="0"/>
              <a:t>eredmény a csatornánkénti maximum és minimum különbsége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704850" y="3345586"/>
            <a:ext cx="1647825" cy="96202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mezei rajzolás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25053" y="5297906"/>
            <a:ext cx="2247900" cy="752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postprocFramebuffer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067051" y="3338372"/>
            <a:ext cx="2686050" cy="969239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minimum- és maximumkeresés</a:t>
            </a:r>
          </a:p>
          <a:p>
            <a:pPr algn="ctr"/>
            <a:r>
              <a:rPr lang="hu-HU" dirty="0"/>
              <a:t>vízszintes szomszédokban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17081" y="5346499"/>
            <a:ext cx="2247900" cy="752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minMaxFramebuffer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44204" y="5894197"/>
            <a:ext cx="1366837" cy="30685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1"/>
                </a:solidFill>
              </a:rPr>
              <a:t>rawTexture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205288" y="5926910"/>
            <a:ext cx="1366837" cy="30685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1"/>
                </a:solidFill>
              </a:rPr>
              <a:t>minTexture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205288" y="6238439"/>
            <a:ext cx="1366837" cy="30685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1"/>
                </a:solidFill>
              </a:rPr>
              <a:t>maxTexture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110287" y="3330178"/>
            <a:ext cx="2957513" cy="12799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minimum- és maximumkeresés</a:t>
            </a:r>
          </a:p>
          <a:p>
            <a:pPr algn="ctr"/>
            <a:r>
              <a:rPr lang="hu-HU" dirty="0"/>
              <a:t>függőleges szomszédokban,</a:t>
            </a:r>
          </a:p>
          <a:p>
            <a:pPr algn="ctr"/>
            <a:r>
              <a:rPr lang="hu-HU" dirty="0" err="1"/>
              <a:t>max</a:t>
            </a:r>
            <a:r>
              <a:rPr lang="hu-HU" dirty="0"/>
              <a:t> - min kirajzolása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229350" y="5297906"/>
            <a:ext cx="2247900" cy="752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defaultFramebuffer</a:t>
            </a:r>
            <a:endParaRPr lang="en-US" dirty="0"/>
          </a:p>
        </p:txBody>
      </p:sp>
      <p:cxnSp>
        <p:nvCxnSpPr>
          <p:cNvPr id="16" name="Curved Connector 15"/>
          <p:cNvCxnSpPr>
            <a:stCxn id="2" idx="2"/>
            <a:endCxn id="3" idx="0"/>
          </p:cNvCxnSpPr>
          <p:nvPr/>
        </p:nvCxnSpPr>
        <p:spPr>
          <a:xfrm rot="16200000" flipH="1">
            <a:off x="1043736" y="4792638"/>
            <a:ext cx="990295" cy="20240"/>
          </a:xfrm>
          <a:prstGeom prst="curved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10" idx="3"/>
            <a:endCxn id="7" idx="1"/>
          </p:cNvCxnSpPr>
          <p:nvPr/>
        </p:nvCxnSpPr>
        <p:spPr>
          <a:xfrm flipV="1">
            <a:off x="2611041" y="3822992"/>
            <a:ext cx="456010" cy="2224634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7" idx="2"/>
            <a:endCxn id="8" idx="0"/>
          </p:cNvCxnSpPr>
          <p:nvPr/>
        </p:nvCxnSpPr>
        <p:spPr>
          <a:xfrm rot="16200000" flipH="1">
            <a:off x="3906109" y="4811577"/>
            <a:ext cx="1038888" cy="30955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11" idx="3"/>
            <a:endCxn id="13" idx="1"/>
          </p:cNvCxnSpPr>
          <p:nvPr/>
        </p:nvCxnSpPr>
        <p:spPr>
          <a:xfrm flipV="1">
            <a:off x="5572125" y="3970139"/>
            <a:ext cx="538162" cy="2110200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12" idx="3"/>
            <a:endCxn id="13" idx="1"/>
          </p:cNvCxnSpPr>
          <p:nvPr/>
        </p:nvCxnSpPr>
        <p:spPr>
          <a:xfrm flipV="1">
            <a:off x="5572125" y="3970139"/>
            <a:ext cx="538162" cy="2421729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>
            <a:stCxn id="13" idx="2"/>
            <a:endCxn id="14" idx="0"/>
          </p:cNvCxnSpPr>
          <p:nvPr/>
        </p:nvCxnSpPr>
        <p:spPr>
          <a:xfrm rot="5400000">
            <a:off x="7127269" y="4836131"/>
            <a:ext cx="687806" cy="235744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647" y="-178085"/>
            <a:ext cx="3205934" cy="2003709"/>
          </a:xfrm>
          <a:prstGeom prst="rect">
            <a:avLst/>
          </a:prstGeom>
        </p:spPr>
      </p:pic>
      <p:sp>
        <p:nvSpPr>
          <p:cNvPr id="6" name="5-Point Star 5"/>
          <p:cNvSpPr/>
          <p:nvPr/>
        </p:nvSpPr>
        <p:spPr>
          <a:xfrm rot="2420425">
            <a:off x="4643324" y="-110275"/>
            <a:ext cx="1843314" cy="184331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1"/>
                </a:solidFill>
                <a:latin typeface="Whipsmart" panose="020B0502030203050204" pitchFamily="34" charset="0"/>
              </a:rPr>
              <a:t>iMSc</a:t>
            </a:r>
            <a:endParaRPr lang="en-US" dirty="0">
              <a:solidFill>
                <a:schemeClr val="tx1"/>
              </a:solidFill>
              <a:latin typeface="Whipsmart" panose="020B0502030203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017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sz="4900" dirty="0" err="1">
                <a:latin typeface="Consolas" panose="020B0609020204030204" pitchFamily="49" charset="0"/>
                <a:cs typeface="Consolas" panose="020B0609020204030204" pitchFamily="49" charset="0"/>
              </a:rPr>
              <a:t>envmapped-fs.glsl</a:t>
            </a:r>
            <a:r>
              <a:rPr lang="en-US" dirty="0"/>
              <a:t>:</a:t>
            </a:r>
            <a:r>
              <a:rPr lang="hu-HU" dirty="0"/>
              <a:t> Normálmegjelenítő f</a:t>
            </a:r>
            <a:r>
              <a:rPr lang="en-US" dirty="0" err="1"/>
              <a:t>ragment</a:t>
            </a:r>
            <a:r>
              <a:rPr lang="en-US" dirty="0"/>
              <a:t> shade</a:t>
            </a:r>
            <a:r>
              <a:rPr lang="hu-HU" dirty="0"/>
              <a:t>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adjuk át a világtérbeli</a:t>
            </a:r>
            <a:r>
              <a:rPr lang="en-US" dirty="0"/>
              <a:t> norm</a:t>
            </a:r>
            <a:r>
              <a:rPr lang="hu-HU" dirty="0"/>
              <a:t>álvektort</a:t>
            </a:r>
            <a:r>
              <a:rPr lang="en-US" dirty="0"/>
              <a:t> </a:t>
            </a:r>
            <a:r>
              <a:rPr lang="hu-HU" dirty="0"/>
              <a:t>a</a:t>
            </a:r>
            <a:r>
              <a:rPr lang="en-US" dirty="0"/>
              <a:t> VS</a:t>
            </a:r>
            <a:r>
              <a:rPr lang="hu-HU" dirty="0" err="1"/>
              <a:t>-ből</a:t>
            </a:r>
            <a:r>
              <a:rPr lang="en-US" dirty="0"/>
              <a:t> </a:t>
            </a:r>
            <a:r>
              <a:rPr lang="hu-HU" dirty="0"/>
              <a:t>az </a:t>
            </a:r>
            <a:r>
              <a:rPr lang="en-US" dirty="0"/>
              <a:t>FS</a:t>
            </a:r>
            <a:r>
              <a:rPr lang="hu-HU" dirty="0" err="1"/>
              <a:t>-be</a:t>
            </a:r>
            <a:r>
              <a:rPr lang="hu-HU" dirty="0"/>
              <a:t> (kimenet és bemenet kell)</a:t>
            </a:r>
            <a:endParaRPr lang="en-US" dirty="0"/>
          </a:p>
          <a:p>
            <a:r>
              <a:rPr lang="hu-HU" dirty="0"/>
              <a:t>normalizáljuk a</a:t>
            </a:r>
            <a:r>
              <a:rPr lang="en-US" dirty="0"/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worldNormal</a:t>
            </a:r>
            <a:r>
              <a:rPr lang="hu-HU" dirty="0" err="1"/>
              <a:t>-t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vec3 normal = normalize(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worldNormal</a:t>
            </a:r>
            <a:r>
              <a:rPr lang="hu-HU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hu-HU" dirty="0" err="1"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hu-HU" dirty="0"/>
              <a:t>adjunk vissza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vec4(abs(normal), 1)</a:t>
            </a:r>
            <a:r>
              <a:rPr lang="hu-HU" dirty="0"/>
              <a:t>–et mint színt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04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Várt eredmény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069319" cy="4875214"/>
          </a:xfrm>
          <a:prstGeom prst="rect">
            <a:avLst/>
          </a:prstGeom>
        </p:spPr>
      </p:pic>
      <p:sp>
        <p:nvSpPr>
          <p:cNvPr id="6" name="Up Arrow 5"/>
          <p:cNvSpPr/>
          <p:nvPr/>
        </p:nvSpPr>
        <p:spPr>
          <a:xfrm>
            <a:off x="4038600" y="1295400"/>
            <a:ext cx="685800" cy="1828800"/>
          </a:xfrm>
          <a:prstGeom prst="upArrow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/>
          <p:cNvSpPr/>
          <p:nvPr/>
        </p:nvSpPr>
        <p:spPr>
          <a:xfrm rot="14827371">
            <a:off x="2080679" y="3794813"/>
            <a:ext cx="685800" cy="1828800"/>
          </a:xfrm>
          <a:prstGeom prst="up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/>
          <p:cNvSpPr/>
          <p:nvPr/>
        </p:nvSpPr>
        <p:spPr>
          <a:xfrm rot="8196714">
            <a:off x="5273274" y="4247112"/>
            <a:ext cx="685800" cy="1870865"/>
          </a:xfrm>
          <a:prstGeom prst="upArrow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98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Environment</a:t>
            </a:r>
            <a:r>
              <a:rPr lang="hu-HU" dirty="0"/>
              <a:t> </a:t>
            </a:r>
            <a:r>
              <a:rPr lang="hu-HU" dirty="0" err="1"/>
              <a:t>mapping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FS</a:t>
            </a:r>
            <a:r>
              <a:rPr lang="en-US" dirty="0"/>
              <a:t> </a:t>
            </a:r>
            <a:r>
              <a:rPr lang="en-US" sz="2000" dirty="0"/>
              <a:t>(</a:t>
            </a:r>
            <a:r>
              <a:rPr lang="en-US" sz="2000" dirty="0" err="1"/>
              <a:t>ezt</a:t>
            </a:r>
            <a:r>
              <a:rPr lang="en-US" sz="2000" dirty="0"/>
              <a:t> </a:t>
            </a:r>
            <a:r>
              <a:rPr lang="hu-HU" sz="2000" dirty="0"/>
              <a:t>használó</a:t>
            </a:r>
            <a:r>
              <a:rPr lang="en-US" sz="2000" dirty="0"/>
              <a:t> </a:t>
            </a:r>
            <a:r>
              <a:rPr lang="hu-HU" sz="2000" dirty="0"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en-US" sz="2000" dirty="0"/>
              <a:t> </a:t>
            </a:r>
            <a:r>
              <a:rPr lang="hu-HU" sz="2000" dirty="0"/>
              <a:t>és </a:t>
            </a:r>
            <a:r>
              <a:rPr lang="hu-HU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Material</a:t>
            </a:r>
            <a:r>
              <a:rPr lang="hu-HU" sz="2000" dirty="0"/>
              <a:t> is </a:t>
            </a:r>
            <a:r>
              <a:rPr lang="en-US" sz="2000" dirty="0" err="1"/>
              <a:t>kell</a:t>
            </a:r>
            <a:r>
              <a:rPr lang="en-US" sz="2000" dirty="0"/>
              <a:t>)</a:t>
            </a:r>
            <a:endParaRPr lang="en-US" sz="1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hu-HU" dirty="0"/>
          </a:p>
          <a:p>
            <a:r>
              <a:rPr lang="hu-HU" dirty="0"/>
              <a:t>állítsuk be a textúrát az anyagnak, hozzunk létre </a:t>
            </a:r>
            <a:r>
              <a:rPr lang="hu-HU" dirty="0" err="1"/>
              <a:t>Mesht</a:t>
            </a:r>
            <a:r>
              <a:rPr lang="hu-HU" dirty="0"/>
              <a:t> (vagy </a:t>
            </a:r>
            <a:r>
              <a:rPr lang="hu-HU" dirty="0" err="1"/>
              <a:t>mesheket</a:t>
            </a:r>
            <a:r>
              <a:rPr lang="hu-HU" dirty="0"/>
              <a:t>) és játékobjektumot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05933" y="2274403"/>
            <a:ext cx="7693518" cy="6116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// </a:t>
            </a:r>
            <a:r>
              <a:rPr lang="hu-HU" sz="1600" dirty="0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kell a környezet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uniform </a:t>
            </a:r>
            <a:r>
              <a:rPr lang="hu-HU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struct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{ </a:t>
            </a:r>
            <a:r>
              <a:rPr lang="en-US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samplerCube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env</a:t>
            </a:r>
            <a:r>
              <a:rPr lang="hu-HU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m</a:t>
            </a:r>
            <a:r>
              <a:rPr lang="en-US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apTexture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; } material;</a:t>
            </a:r>
          </a:p>
        </p:txBody>
      </p:sp>
      <p:sp>
        <p:nvSpPr>
          <p:cNvPr id="5" name="Rectangle 4"/>
          <p:cNvSpPr/>
          <p:nvPr/>
        </p:nvSpPr>
        <p:spPr>
          <a:xfrm>
            <a:off x="1205933" y="3790949"/>
            <a:ext cx="7693518" cy="5878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//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olvassuk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ki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a k</a:t>
            </a:r>
            <a:r>
              <a:rPr lang="hu-HU" sz="1600" dirty="0" err="1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örnyezetet</a:t>
            </a:r>
            <a:r>
              <a:rPr lang="hu-HU" sz="1600" dirty="0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a tükörirányban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texture( </a:t>
            </a:r>
            <a:r>
              <a:rPr lang="hu-HU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material</a:t>
            </a:r>
            <a:r>
              <a:rPr lang="hu-HU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.</a:t>
            </a:r>
            <a:r>
              <a:rPr lang="en-US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envmapTexture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, reflect(-</a:t>
            </a:r>
            <a:r>
              <a:rPr lang="hu-HU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view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Dir, normal))</a:t>
            </a:r>
          </a:p>
        </p:txBody>
      </p:sp>
      <p:sp>
        <p:nvSpPr>
          <p:cNvPr id="6" name="Rectangle 5"/>
          <p:cNvSpPr/>
          <p:nvPr/>
        </p:nvSpPr>
        <p:spPr>
          <a:xfrm>
            <a:off x="357664" y="5162549"/>
            <a:ext cx="4448175" cy="15508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val</a:t>
            </a:r>
            <a:r>
              <a:rPr lang="hu-HU" sz="1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skyCubeTexture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TextureCube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gl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"media/posx.jpg",</a:t>
            </a:r>
            <a:r>
              <a:rPr lang="hu-HU" sz="1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"media/negx.jpg",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"media/posy.jpg", "media/negy.jpg",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"media/posz.jpg", "media/negz.jpg"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)</a:t>
            </a:r>
          </a:p>
        </p:txBody>
      </p:sp>
      <p:sp>
        <p:nvSpPr>
          <p:cNvPr id="7" name="Rectangle 6"/>
          <p:cNvSpPr/>
          <p:nvPr/>
        </p:nvSpPr>
        <p:spPr>
          <a:xfrm>
            <a:off x="5076826" y="5162549"/>
            <a:ext cx="3822626" cy="15416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envmappedMaterial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["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env</a:t>
            </a:r>
            <a:r>
              <a:rPr lang="hu-HU" sz="1400" dirty="0">
                <a:solidFill>
                  <a:schemeClr val="tx1"/>
                </a:solidFill>
                <a:latin typeface="Consolas" panose="020B0609020204030204" pitchFamily="49" charset="0"/>
              </a:rPr>
              <a:t>m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apTexture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"]?.set(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skyCubeTexture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" name="Rectangle 8"/>
          <p:cNvSpPr/>
          <p:nvPr/>
        </p:nvSpPr>
        <p:spPr>
          <a:xfrm>
            <a:off x="1205933" y="2932993"/>
            <a:ext cx="7693518" cy="79128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// </a:t>
            </a:r>
            <a:r>
              <a:rPr lang="hu-HU" sz="1600" dirty="0">
                <a:solidFill>
                  <a:srgbClr val="00B05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árnyalt felületi pont pozíciója</a:t>
            </a:r>
          </a:p>
          <a:p>
            <a:r>
              <a:rPr lang="hu-HU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vec3 x 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= </a:t>
            </a:r>
            <a:r>
              <a:rPr lang="en-US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worldPosition.xyz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/ </a:t>
            </a:r>
            <a:r>
              <a:rPr lang="en-US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worldPosition.w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;</a:t>
            </a:r>
          </a:p>
          <a:p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vec3 </a:t>
            </a:r>
            <a:r>
              <a:rPr lang="en-US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viewDir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= normalize(</a:t>
            </a:r>
            <a:r>
              <a:rPr lang="en-US" sz="1600" dirty="0" err="1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camera.position</a:t>
            </a:r>
            <a:r>
              <a:rPr lang="en-US" sz="1600" dirty="0">
                <a:solidFill>
                  <a:prstClr val="black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- x);</a:t>
            </a:r>
          </a:p>
        </p:txBody>
      </p:sp>
    </p:spTree>
    <p:extLst>
      <p:ext uri="{BB962C8B-B14F-4D97-AF65-F5344CB8AC3E}">
        <p14:creationId xmlns:p14="http://schemas.microsoft.com/office/powerpoint/2010/main" val="3880496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</a:t>
            </a:r>
            <a:r>
              <a:rPr lang="hu-HU" dirty="0"/>
              <a:t>árt eredmény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775489"/>
            <a:ext cx="3276600" cy="4963975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kameramozgat</a:t>
            </a:r>
            <a:r>
              <a:rPr lang="hu-HU" dirty="0" err="1"/>
              <a:t>áskor</a:t>
            </a:r>
            <a:r>
              <a:rPr lang="hu-HU" dirty="0"/>
              <a:t> változik a tükröződés,</a:t>
            </a:r>
          </a:p>
          <a:p>
            <a:pPr marL="0" indent="0">
              <a:buNone/>
            </a:pPr>
            <a:r>
              <a:rPr lang="hu-HU" dirty="0"/>
              <a:t>nincsenek a színek a felületre rögzítve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1458382"/>
            <a:ext cx="5646420" cy="522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577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Procedural</a:t>
            </a:r>
            <a:r>
              <a:rPr lang="hu-HU" dirty="0"/>
              <a:t> </a:t>
            </a:r>
            <a:r>
              <a:rPr lang="hu-HU" dirty="0" err="1"/>
              <a:t>normal</a:t>
            </a:r>
            <a:r>
              <a:rPr lang="hu-HU" dirty="0"/>
              <a:t> </a:t>
            </a:r>
            <a:r>
              <a:rPr lang="hu-HU" dirty="0" err="1"/>
              <a:t>mapping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felület implicit egyenlete</a:t>
            </a:r>
          </a:p>
          <a:p>
            <a:pPr lvl="1"/>
            <a:r>
              <a:rPr lang="hu-HU" dirty="0">
                <a:solidFill>
                  <a:srgbClr val="FFC000"/>
                </a:solidFill>
              </a:rPr>
              <a:t>a felület most nem egyenlettel adott, szóval ez ismeretlen</a:t>
            </a:r>
          </a:p>
          <a:p>
            <a:r>
              <a:rPr lang="hu-HU" dirty="0"/>
              <a:t>felület normálvektora az implicit felület gradiense</a:t>
            </a:r>
          </a:p>
          <a:p>
            <a:pPr lvl="1"/>
            <a:endParaRPr lang="hu-HU" dirty="0"/>
          </a:p>
          <a:p>
            <a:pPr lvl="1"/>
            <a:r>
              <a:rPr lang="hu-HU" dirty="0">
                <a:solidFill>
                  <a:srgbClr val="FFC000"/>
                </a:solidFill>
              </a:rPr>
              <a:t>a gradiens ismeretlen, a normálvektorok viszont adottak</a:t>
            </a:r>
          </a:p>
          <a:p>
            <a:r>
              <a:rPr lang="hu-HU" dirty="0"/>
              <a:t>keverjünk a függvényhez hozzá zajt:</a:t>
            </a:r>
          </a:p>
          <a:p>
            <a:r>
              <a:rPr lang="hu-HU" dirty="0"/>
              <a:t>ennek normálvektora</a:t>
            </a:r>
          </a:p>
          <a:p>
            <a:endParaRPr lang="hu-HU" dirty="0"/>
          </a:p>
          <a:p>
            <a:r>
              <a:rPr lang="hu-HU" dirty="0"/>
              <a:t>tehát végül csak ennyit kell implementálni a </a:t>
            </a:r>
            <a:r>
              <a:rPr lang="hu-HU" dirty="0" err="1"/>
              <a:t>FS-ben</a:t>
            </a:r>
            <a:r>
              <a:rPr lang="en-US" dirty="0"/>
              <a:t>:</a:t>
            </a:r>
          </a:p>
        </p:txBody>
      </p:sp>
      <p:sp>
        <p:nvSpPr>
          <p:cNvPr id="4" name="5-Point Star 3"/>
          <p:cNvSpPr/>
          <p:nvPr/>
        </p:nvSpPr>
        <p:spPr>
          <a:xfrm rot="2420425">
            <a:off x="7107011" y="7258"/>
            <a:ext cx="1843314" cy="184331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1"/>
                </a:solidFill>
                <a:latin typeface="Whipsmart" panose="020B0502030203050204" pitchFamily="34" charset="0"/>
              </a:rPr>
              <a:t>iMSc</a:t>
            </a:r>
            <a:endParaRPr lang="en-US" dirty="0">
              <a:solidFill>
                <a:schemeClr val="tx1"/>
              </a:solidFill>
              <a:latin typeface="Whipsmart" panose="020B050203020305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342" y="1898483"/>
            <a:ext cx="1135784" cy="32189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324" y="4052502"/>
            <a:ext cx="1129443" cy="3955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815" y="3125612"/>
            <a:ext cx="1764946" cy="374936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14" y="5000656"/>
            <a:ext cx="8279526" cy="44764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84" y="6055075"/>
            <a:ext cx="4404348" cy="49344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033201" y="462053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freki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 flipV="1">
            <a:off x="6729556" y="4357009"/>
            <a:ext cx="1303645" cy="4481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84420" y="4496389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amplitúdó</a:t>
            </a:r>
            <a:endParaRPr lang="en-US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5606843" y="4357009"/>
            <a:ext cx="479028" cy="3240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144723" y="6055075"/>
            <a:ext cx="3972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 és </a:t>
            </a:r>
            <a:r>
              <a:rPr lang="hu-HU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</a:t>
            </a:r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 konstansok alkalmasan választva</a:t>
            </a:r>
            <a:r>
              <a:rPr lang="en-US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.</a:t>
            </a:r>
            <a:endParaRPr lang="hu-HU" dirty="0">
              <a:solidFill>
                <a:srgbClr val="FF0000"/>
              </a:solidFill>
              <a:latin typeface="Whipsmart" panose="020B050203020305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A</a:t>
            </a:r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 zajfüggvény gradiense a következő dián</a:t>
            </a:r>
            <a:r>
              <a:rPr lang="en-US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508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Egyszerű zajfüggvény és gradiense</a:t>
            </a:r>
            <a:endParaRPr lang="en-US" dirty="0"/>
          </a:p>
        </p:txBody>
      </p:sp>
      <p:sp>
        <p:nvSpPr>
          <p:cNvPr id="4" name="Téglalap 4"/>
          <p:cNvSpPr/>
          <p:nvPr/>
        </p:nvSpPr>
        <p:spPr>
          <a:xfrm>
            <a:off x="4638676" y="1762125"/>
            <a:ext cx="4505324" cy="50958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i="1" u="heavy" dirty="0">
                <a:solidFill>
                  <a:srgbClr val="34A7BD"/>
                </a:solidFill>
                <a:uFill>
                  <a:solidFill>
                    <a:srgbClr val="FF0000"/>
                  </a:solidFill>
                </a:u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noiseGrad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 </a:t>
            </a:r>
            <a:r>
              <a:rPr lang="en-US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uvec3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uvec3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0x1D4E1D4E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0x58F958F9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0x129F129F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i="1" u="heavy" dirty="0">
                <a:solidFill>
                  <a:srgbClr val="34A7BD"/>
                </a:solidFill>
                <a:uFill>
                  <a:solidFill>
                    <a:srgbClr val="FF0000"/>
                  </a:solidFill>
                </a:u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16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++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sf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endParaRPr lang="en-US" dirty="0"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vec3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(s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&amp;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uvec3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0xFFFF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))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65536.0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-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);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f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+= </a:t>
            </a:r>
            <a:r>
              <a:rPr lang="en-US" u="heavy" dirty="0">
                <a:solidFill>
                  <a:srgbClr val="34A7BD"/>
                </a:solidFill>
                <a:uFill>
                  <a:solidFill>
                    <a:srgbClr val="FF0000"/>
                  </a:solidFill>
                </a:u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(sf, r)) </a:t>
            </a:r>
            <a:r>
              <a:rPr lang="en-US" u="heavy" dirty="0">
                <a:solidFill>
                  <a:srgbClr val="C70040"/>
                </a:solidFill>
                <a:uFill>
                  <a:solidFill>
                    <a:srgbClr val="FF0000"/>
                  </a:solidFill>
                </a:u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* </a:t>
            </a:r>
            <a:r>
              <a:rPr lang="en-US" u="heavy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s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&gt;&gt;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}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return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f;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dirty="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6" name="Téglalap 4"/>
          <p:cNvSpPr/>
          <p:nvPr/>
        </p:nvSpPr>
        <p:spPr>
          <a:xfrm>
            <a:off x="0" y="1762125"/>
            <a:ext cx="4552951" cy="50958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float </a:t>
            </a:r>
            <a:r>
              <a:rPr lang="en-US" dirty="0">
                <a:solidFill>
                  <a:srgbClr val="427E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noise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 </a:t>
            </a:r>
            <a:r>
              <a:rPr lang="en-US" i="1" dirty="0">
                <a:solidFill>
                  <a:srgbClr val="CB65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uvec3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prstClr val="whit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uvec3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0x1D4E1D4E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0x58F958F9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</a:t>
            </a: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0x129F129F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);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float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.0;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i="1" dirty="0" err="1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16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++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sf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vec3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(s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&amp;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uvec3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0xFFFF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))</a:t>
            </a: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/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65536.0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- </a:t>
            </a:r>
            <a:r>
              <a:rPr lang="en-US" i="1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vec3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);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f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+= </a:t>
            </a:r>
            <a:r>
              <a:rPr lang="en-US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34A7B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(sf, r));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s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&gt;&gt; </a:t>
            </a:r>
            <a:r>
              <a:rPr lang="en-US" dirty="0">
                <a:solidFill>
                  <a:srgbClr val="7C4FCD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}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C70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return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 / 32.0 + 0.5;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US" dirty="0">
              <a:solidFill>
                <a:prstClr val="white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5" name="5-Point Star 4"/>
          <p:cNvSpPr/>
          <p:nvPr/>
        </p:nvSpPr>
        <p:spPr>
          <a:xfrm rot="2420425">
            <a:off x="2916918" y="1519125"/>
            <a:ext cx="1843314" cy="184331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1"/>
                </a:solidFill>
                <a:latin typeface="Whipsmart" panose="020B0502030203050204" pitchFamily="34" charset="0"/>
              </a:rPr>
              <a:t>iMSc</a:t>
            </a:r>
            <a:endParaRPr lang="en-US" dirty="0">
              <a:solidFill>
                <a:schemeClr val="tx1"/>
              </a:solidFill>
              <a:latin typeface="Whipsmart" panose="020B0502030203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7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3600" dirty="0"/>
              <a:t>Egyszerű árnyaló</a:t>
            </a:r>
            <a:r>
              <a:rPr lang="en-US" sz="3600" dirty="0"/>
              <a:t> FS</a:t>
            </a:r>
            <a:br>
              <a:rPr lang="hu-HU" sz="3600" dirty="0"/>
            </a:br>
            <a:r>
              <a:rPr lang="hu-HU" sz="3600" dirty="0" err="1">
                <a:latin typeface="Consolas" panose="020B0609020204030204" pitchFamily="49" charset="0"/>
                <a:cs typeface="Consolas" panose="020B0609020204030204" pitchFamily="49" charset="0"/>
              </a:rPr>
              <a:t>maxblinn</a:t>
            </a:r>
            <a:r>
              <a:rPr lang="hu-HU" sz="360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hu-HU" sz="3600" dirty="0" err="1">
                <a:latin typeface="Consolas" panose="020B0609020204030204" pitchFamily="49" charset="0"/>
                <a:cs typeface="Consolas" panose="020B0609020204030204" pitchFamily="49" charset="0"/>
              </a:rPr>
              <a:t>fs.glsl</a:t>
            </a:r>
            <a:r>
              <a:rPr lang="hu-HU" sz="3600" dirty="0"/>
              <a:t>-ben lehet dolgozni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definiáljunk egy fényirányt</a:t>
            </a:r>
            <a:endParaRPr lang="en-US" dirty="0"/>
          </a:p>
          <a:p>
            <a:pPr lvl="1"/>
            <a:r>
              <a:rPr lang="hu-HU" dirty="0"/>
              <a:t>felületről a fény felé mutat</a:t>
            </a:r>
            <a:endParaRPr lang="en-US" dirty="0"/>
          </a:p>
          <a:p>
            <a:pPr lvl="1"/>
            <a:r>
              <a:rPr lang="hu-HU" dirty="0"/>
              <a:t>egyelőre bedrótozott konstans</a:t>
            </a:r>
            <a:r>
              <a:rPr lang="en-US" dirty="0"/>
              <a:t>, de </a:t>
            </a:r>
            <a:r>
              <a:rPr lang="en-US" b="1" dirty="0" err="1"/>
              <a:t>normaliz</a:t>
            </a:r>
            <a:r>
              <a:rPr lang="hu-HU" b="1" dirty="0" err="1"/>
              <a:t>álva</a:t>
            </a:r>
            <a:endParaRPr lang="en-US" b="1" dirty="0"/>
          </a:p>
          <a:p>
            <a:pPr lvl="1"/>
            <a:r>
              <a:rPr lang="hu-HU" dirty="0"/>
              <a:t>később majd uniformra cseréljük</a:t>
            </a:r>
            <a:endParaRPr lang="en-US" dirty="0"/>
          </a:p>
          <a:p>
            <a:r>
              <a:rPr lang="hu-HU" dirty="0"/>
              <a:t>számítsuk a fényirány és a normál közötti szög koszinuszát</a:t>
            </a:r>
          </a:p>
          <a:p>
            <a:pPr lvl="1"/>
            <a:r>
              <a:rPr lang="hu-HU" dirty="0"/>
              <a:t>a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dot </a:t>
            </a:r>
            <a:r>
              <a:rPr lang="hu-HU" dirty="0"/>
              <a:t>beépített függvénnyel</a:t>
            </a:r>
            <a:endParaRPr lang="en-US" dirty="0"/>
          </a:p>
          <a:p>
            <a:r>
              <a:rPr lang="hu-HU" dirty="0"/>
              <a:t>mi legyen, ha a koszinusz negatív</a:t>
            </a:r>
            <a:r>
              <a:rPr lang="en-US" dirty="0"/>
              <a:t>?</a:t>
            </a:r>
          </a:p>
          <a:p>
            <a:r>
              <a:rPr lang="hu-HU" dirty="0"/>
              <a:t>adjuk vissza a </a:t>
            </a:r>
            <a:r>
              <a:rPr lang="hu-HU" dirty="0" err="1"/>
              <a:t>textúraszínt</a:t>
            </a:r>
            <a:r>
              <a:rPr lang="hu-HU" dirty="0"/>
              <a:t>, ezzel a koszinusszal szorozva</a:t>
            </a:r>
            <a:endParaRPr lang="en-US" dirty="0"/>
          </a:p>
          <a:p>
            <a:pPr lvl="1"/>
            <a:r>
              <a:rPr lang="hu-HU" dirty="0"/>
              <a:t>csak az </a:t>
            </a:r>
            <a:r>
              <a:rPr lang="hu-HU" dirty="0" err="1"/>
              <a:t>rgb-t</a:t>
            </a:r>
            <a:r>
              <a:rPr lang="hu-HU" dirty="0"/>
              <a:t> szorozzuk, az alfa maradjon átlátszatlan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7760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5.6091"/>
  <p:tag name="ORIGINALWIDTH" val="372.6323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f(\rvec{r}) = 0&#10;$$&#10;&#10;\end{document}"/>
  <p:tag name="IGUANATEXSIZE" val="32"/>
  <p:tag name="IGUANATEXCURSOR" val="795"/>
  <p:tag name="TRANSPARENCY" val="True"/>
  <p:tag name="FILENAME" val=""/>
  <p:tag name="INPUTTYPE" val="0"/>
  <p:tag name="LATEXENGINEID" val="1"/>
  <p:tag name="TEMPFOLDER" val="c:\temp\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7.7315"/>
  <p:tag name="ORIGINALWIDTH" val="372.7034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(\uvec{n} \cdot \uvec{l})^+&#10;$$&#10;&#10;\end{document}"/>
  <p:tag name="IGUANATEXSIZE" val="32"/>
  <p:tag name="IGUANATEXCURSOR" val="803"/>
  <p:tag name="TRANSPARENCY" val="True"/>
  <p:tag name="FILENAME" val=""/>
  <p:tag name="INPUTTYPE" val="0"/>
  <p:tag name="LATEXENGINEID" val="0"/>
  <p:tag name="TEMPFOLDER" val="c:\temp\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9.7681"/>
  <p:tag name="ORIGINALWIDTH" val="370.5517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A \xi(\nu\rvec{r})&#10;$$&#10;&#10;\end{document}"/>
  <p:tag name="IGUANATEXSIZE" val="32"/>
  <p:tag name="IGUANATEXCURSOR" val="786"/>
  <p:tag name="TRANSPARENCY" val="True"/>
  <p:tag name="FILENAME" val=""/>
  <p:tag name="INPUTTYPE" val="0"/>
  <p:tag name="LATEXENGINEID" val="1"/>
  <p:tag name="TEMPFOLDER" val="c:\temp\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3.0106"/>
  <p:tag name="ORIGINALWIDTH" val="579.0502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\uvec{n} = \left[ \nabla f(\rvec{r}) \right]^\wedge&#10;$$&#10;&#10;\end{document}"/>
  <p:tag name="IGUANATEXSIZE" val="32"/>
  <p:tag name="IGUANATEXCURSOR" val="824"/>
  <p:tag name="TRANSPARENCY" val="True"/>
  <p:tag name="FILENAME" val=""/>
  <p:tag name="INPUTTYPE" val="0"/>
  <p:tag name="LATEXENGINEID" val="1"/>
  <p:tag name="TEMPFOLDER" val="c:\temp\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8.94732"/>
  <p:tag name="ORIGINALWIDTH" val="720.3619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\uvec{n}_\idx{perturbed} = \left[ \nabla \left( f\left(\rvec{r}\right) + A\xi\left(\nu\rvec{r}\right) \right) \right]^\wedge&#10;= \left[ \nabla f(\rvec{r}) + A\nabla \xi(\nu\rvec{r}) \right]^\wedge&#10;$$&#10;&#10;\end{document}"/>
  <p:tag name="IGUANATEXSIZE" val="32"/>
  <p:tag name="IGUANATEXCURSOR" val="862"/>
  <p:tag name="TRANSPARENCY" val="True"/>
  <p:tag name="FILENAME" val=""/>
  <p:tag name="INPUTTYPE" val="0"/>
  <p:tag name="LATEXENGINEID" val="1"/>
  <p:tag name="TEMPFOLDER" val="c:\temp\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71.7739"/>
  <p:tag name="ORIGINALWIDTH" val="1533.214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\uvec{n}_\idx{perturbed} = \left[ \uvec{n} + A \nabla \xi(\nu \rvec{r}) \right]^\wedge&#10;$$&#10;&#10;\end{document}"/>
  <p:tag name="IGUANATEXSIZE" val="32"/>
  <p:tag name="IGUANATEXCURSOR" val="841"/>
  <p:tag name="TRANSPARENCY" val="True"/>
  <p:tag name="FILENAME" val=""/>
  <p:tag name="INPUTTYPE" val="0"/>
  <p:tag name="LATEXENGINEID" val="1"/>
  <p:tag name="TEMPFOLDER" val="c:\temp\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15.7941"/>
  <p:tag name="ORIGINALWIDTH" val="2474.595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\rgb{L}_\idx{eye}(\rvec{x}) = \frac{\rgb{M}}{|\rvec{y} - \rvec{x}\cdot w|^2}&#10; \circ \rgb{k}_d \left( (\rvec{y}- \rvec{x}\cdot w)^\wedge \cdot \uvec{n} \right)^+&#10;$$&#10;&#10;\end{document}"/>
  <p:tag name="IGUANATEXSIZE" val="36"/>
  <p:tag name="IGUANATEXCURSOR" val="900"/>
  <p:tag name="TRANSPARENCY" val="True"/>
  <p:tag name="FILENAME" val=""/>
  <p:tag name="INPUTTYPE" val="0"/>
  <p:tag name="LATEXENGINEID" val="1"/>
  <p:tag name="TEMPFOLDER" val="c:\temp\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3.25"/>
  <p:tag name="ORIGINALWIDTH" val="1272.75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\rgb{L} = \rgb{M} \circ \rgb{k}_\idx{s} \left((\uvec{n}\cdot\uvec{h}&#10;)^+\right)^\gamma&#10;$$&#10;&#10;\end{document}"/>
  <p:tag name="IGUANATEXSIZE" val="32"/>
  <p:tag name="IGUANATEXCURSOR" val="849"/>
  <p:tag name="TRANSPARENCY" val="True"/>
  <p:tag name="FILENAME" val=""/>
  <p:tag name="INPUTTYPE" val="0"/>
  <p:tag name="LATEXENGINEID" val="0"/>
  <p:tag name="TEMPFOLDER" val="c:\temp\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03.712"/>
  <p:tag name="ORIGINALWIDTH" val="1943.007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\rgb{L} = \rgb{M} \circ \rgb{k}_\idx{s} \cos^\gamma \delta&#10;\frac{\cos \theta'}{\max \left(\cos \theta, \cos \theta'\right)}&#10;$$&#10;&#10;\end{document}"/>
  <p:tag name="IGUANATEXSIZE" val="32"/>
  <p:tag name="IGUANATEXCURSOR" val="857"/>
  <p:tag name="TRANSPARENCY" val="True"/>
  <p:tag name="FILENAME" val=""/>
  <p:tag name="INPUTTYPE" val="0"/>
  <p:tag name="LATEXENGINEID" val="0"/>
  <p:tag name="TEMPFOLDER" val="c:\temp\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0.9824"/>
  <p:tag name="ORIGINALWIDTH" val="396.7004"/>
  <p:tag name="LATEXADDIN" val="\documentclass{tufte-book}&#10;\usepackage{amsmath}&#10;\usepackage{amssymb}&#10;%\usepackage{urwchancal}&#10;%\usepackage[cal=rsfso,calscaled=.96]{mathalfa}&#10;\usepackage{bm}&#10;\usepackage{accents}&#10;\usepackage{color}&#10;&#10;\definecolor{ppblue}{rgb}{0.0, 0.44, 0.75}&#10;\definecolor{ppgreen}{rgb}{0.0, 0.69, 0.31}&#10;\definecolor{pplightgreen}{rgb}{0.57, 0.82, 0.31}&#10;&#10;\DeclareMathSymbol{\ii}{\mathalpha}{letters}{&quot;10}&#10;\DeclareMathSymbol{\jj}{\mathalpha}{letters}{&quot;11}&#10;&#10;\newcommand{\rvec}[1]{\bm{#1}}&#10;\newcommand{\rmx}[1]{\bm{#1}}&#10;\newcommand{\uvec}[1]{\bm{{\hat{#1}}}}&#10;\newcommand{\cuvec}[1]{\mathbf{{\hat{#1}}}}&#10;%\newcommand{\rgb}[1]{\bm{#1}}&#10;\newcommand{\rgb}[1]{\bm{{\accentset{\color{red}.\color[rgb]{0, 0.5, 0}.\color{blue}.}{#1}}}}&#10;\newcommand{\idx}[1]{\mathrm{#1}}&#10;\pagestyle{empty}&#10;\begin{document}&#10;&#10;$$&#10;(\uvec{n} \cdot \uvec{v})^+&#10;$$&#10;&#10;\end{document}"/>
  <p:tag name="IGUANATEXSIZE" val="32"/>
  <p:tag name="IGUANATEXCURSOR" val="807"/>
  <p:tag name="TRANSPARENCY" val="True"/>
  <p:tag name="FILENAME" val=""/>
  <p:tag name="INPUTTYPE" val="0"/>
  <p:tag name="LATEXENGINEID" val="0"/>
  <p:tag name="TEMPFOLDER" val="c:\temp\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17381</TotalTime>
  <Words>2109</Words>
  <Application>Microsoft Office PowerPoint</Application>
  <PresentationFormat>On-screen Show (4:3)</PresentationFormat>
  <Paragraphs>353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Whipsmart</vt:lpstr>
      <vt:lpstr>Arial</vt:lpstr>
      <vt:lpstr>Calibri</vt:lpstr>
      <vt:lpstr>Consolas</vt:lpstr>
      <vt:lpstr>Times New Roman</vt:lpstr>
      <vt:lpstr>Office Theme</vt:lpstr>
      <vt:lpstr>Árnyalás</vt:lpstr>
      <vt:lpstr>trafo-vs.glsl: 3D transzformáló vertex shader</vt:lpstr>
      <vt:lpstr>envmapped-fs.glsl: Normálmegjelenítő fragment shader</vt:lpstr>
      <vt:lpstr>Várt eredmény</vt:lpstr>
      <vt:lpstr>Environment mapping</vt:lpstr>
      <vt:lpstr>Várt eredmény</vt:lpstr>
      <vt:lpstr>Procedural normal mapping</vt:lpstr>
      <vt:lpstr>Egyszerű zajfüggvény és gradiense</vt:lpstr>
      <vt:lpstr>Egyszerű árnyaló FS maxblinn-fs.glsl-ben lehet dolgozni</vt:lpstr>
      <vt:lpstr>Fények adatai uniformokban</vt:lpstr>
      <vt:lpstr>Fényforrások beállítása a Scene-ben</vt:lpstr>
      <vt:lpstr>Több színes fényforrás</vt:lpstr>
      <vt:lpstr>Várt eredmény</vt:lpstr>
      <vt:lpstr>Pontfényforrások de az irányfényforrások is működjenek</vt:lpstr>
      <vt:lpstr>Feladat</vt:lpstr>
      <vt:lpstr>Phong-Blinn visszaverődési modell</vt:lpstr>
      <vt:lpstr>Maximum Blinn visszaverődési modell</vt:lpstr>
      <vt:lpstr>Render target textúra</vt:lpstr>
      <vt:lpstr>Textúra, file nélkül</vt:lpstr>
      <vt:lpstr>Framebuffer (depth-stencil &amp; render targets)</vt:lpstr>
      <vt:lpstr>Framebuffer (depth-stencil &amp; render targets)</vt:lpstr>
      <vt:lpstr>Visszaállításhoz</vt:lpstr>
      <vt:lpstr>Sceneben, létrehozni a resize-ban tudjuk</vt:lpstr>
      <vt:lpstr>Feladat: post-processing</vt:lpstr>
      <vt:lpstr>Éldetektálás (glowing edges)</vt:lpstr>
    </vt:vector>
  </TitlesOfParts>
  <Company>Budapest University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</dc:title>
  <dc:creator>László Szécsi</dc:creator>
  <cp:lastModifiedBy>Szécsi László</cp:lastModifiedBy>
  <cp:revision>191</cp:revision>
  <dcterms:created xsi:type="dcterms:W3CDTF">2017-01-23T15:49:11Z</dcterms:created>
  <dcterms:modified xsi:type="dcterms:W3CDTF">2022-03-29T18:45:00Z</dcterms:modified>
</cp:coreProperties>
</file>

<file path=docProps/thumbnail.jpeg>
</file>